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xlsx" ContentType="application/vnd.openxmlformats-officedocument.spreadsheetml.sheet"/>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charts/chart1.xml" ContentType="application/vnd.openxmlformats-officedocument.drawingml.chart+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ppt/notesSlides/notesSlide14.xml" ContentType="application/vnd.openxmlformats-officedocument.presentationml.notesSlide+xml"/>
  <Override PartName="/ppt/charts/chart3.xml" ContentType="application/vnd.openxmlformats-officedocument.drawingml.chart+xml"/>
  <Override PartName="/ppt/theme/themeOverride2.xml" ContentType="application/vnd.openxmlformats-officedocument.themeOverr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370" r:id="rId2"/>
    <p:sldId id="371" r:id="rId3"/>
    <p:sldId id="418" r:id="rId4"/>
    <p:sldId id="374" r:id="rId5"/>
    <p:sldId id="385" r:id="rId6"/>
    <p:sldId id="386" r:id="rId7"/>
    <p:sldId id="395" r:id="rId8"/>
    <p:sldId id="388" r:id="rId9"/>
    <p:sldId id="389" r:id="rId10"/>
    <p:sldId id="392" r:id="rId11"/>
    <p:sldId id="408" r:id="rId12"/>
    <p:sldId id="413" r:id="rId13"/>
    <p:sldId id="412" r:id="rId14"/>
    <p:sldId id="414" r:id="rId15"/>
    <p:sldId id="393" r:id="rId16"/>
    <p:sldId id="415" r:id="rId17"/>
    <p:sldId id="420" r:id="rId18"/>
    <p:sldId id="416" r:id="rId19"/>
    <p:sldId id="405" r:id="rId20"/>
    <p:sldId id="419" r:id="rId21"/>
    <p:sldId id="382" r:id="rId22"/>
  </p:sldIdLst>
  <p:sldSz cx="9144000" cy="6858000" type="screen4x3"/>
  <p:notesSz cx="6858000" cy="9144000"/>
  <p:defaultTextStyle>
    <a:defPPr marL="0" marR="0" indent="0" algn="l" defTabSz="384048" rtl="0" fontAlgn="auto" latinLnBrk="1" hangingPunct="0">
      <a:lnSpc>
        <a:spcPct val="100000"/>
      </a:lnSpc>
      <a:spcBef>
        <a:spcPts val="0"/>
      </a:spcBef>
      <a:spcAft>
        <a:spcPts val="0"/>
      </a:spcAft>
      <a:buClrTx/>
      <a:buSzTx/>
      <a:buFontTx/>
      <a:buNone/>
      <a:tabLst/>
      <a:defRPr kumimoji="0" sz="800" b="0" i="0" u="none" strike="noStrike" cap="none" spc="0" normalizeH="0" baseline="0">
        <a:ln>
          <a:noFill/>
        </a:ln>
        <a:solidFill>
          <a:srgbClr val="000000"/>
        </a:solidFill>
        <a:effectLst/>
        <a:uFillTx/>
      </a:defRPr>
    </a:defPPr>
    <a:lvl1pPr marL="0" marR="0" indent="0"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96012"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192024"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288036"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384048"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480060"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576072"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672084"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768096" algn="l" defTabSz="34671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4D7"/>
          </a:solidFill>
        </a:fill>
      </a:tcStyle>
    </a:wholeTbl>
    <a:band2H>
      <a:tcTxStyle/>
      <a:tcStyle>
        <a:tcBdr/>
        <a:fill>
          <a:solidFill>
            <a:srgbClr val="C3C2C2"/>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Ref idx="minor">
          <a:srgbClr val="FFFFFF"/>
        </a:fontRef>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57" autoAdjust="0"/>
    <p:restoredTop sz="72409" autoAdjust="0"/>
  </p:normalViewPr>
  <p:slideViewPr>
    <p:cSldViewPr snapToGrid="0" snapToObjects="1">
      <p:cViewPr>
        <p:scale>
          <a:sx n="90" d="100"/>
          <a:sy n="90" d="100"/>
        </p:scale>
        <p:origin x="-2344" y="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interSettings" Target="printerSettings/printerSettings1.bin"/><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Sheet2.xlsx"/></Relationships>
</file>

<file path=ppt/charts/_rels/chart3.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package" Target="../embeddings/Microsoft_Excel_Sheet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Sales</c:v>
                </c:pt>
              </c:strCache>
            </c:strRef>
          </c:tx>
          <c:invertIfNegative val="0"/>
          <c:dPt>
            <c:idx val="1"/>
            <c:invertIfNegative val="0"/>
            <c:bubble3D val="0"/>
            <c:spPr>
              <a:solidFill>
                <a:schemeClr val="accent6"/>
              </a:solidFill>
            </c:spPr>
          </c:dPt>
          <c:dLbls>
            <c:dLbl>
              <c:idx val="0"/>
              <c:layout>
                <c:manualLayout>
                  <c:x val="0.0"/>
                  <c:y val="0.0208695623595259"/>
                </c:manualLayout>
              </c:layout>
              <c:dLblPos val="outEnd"/>
              <c:showLegendKey val="0"/>
              <c:showVal val="1"/>
              <c:showCatName val="0"/>
              <c:showSerName val="0"/>
              <c:showPercent val="0"/>
              <c:showBubbleSize val="0"/>
            </c:dLbl>
            <c:dLblPos val="outEnd"/>
            <c:showLegendKey val="0"/>
            <c:showVal val="1"/>
            <c:showCatName val="0"/>
            <c:showSerName val="0"/>
            <c:showPercent val="0"/>
            <c:showBubbleSize val="0"/>
            <c:showLeaderLines val="0"/>
          </c:dLbls>
          <c:cat>
            <c:strRef>
              <c:f>Sheet1!$A$2:$A$3</c:f>
              <c:strCache>
                <c:ptCount val="2"/>
                <c:pt idx="0">
                  <c:v>Linear</c:v>
                </c:pt>
                <c:pt idx="1">
                  <c:v>Circular</c:v>
                </c:pt>
              </c:strCache>
            </c:strRef>
          </c:cat>
          <c:val>
            <c:numRef>
              <c:f>Sheet1!$B$2:$B$3</c:f>
              <c:numCache>
                <c:formatCode>General</c:formatCode>
                <c:ptCount val="2"/>
                <c:pt idx="0">
                  <c:v>21.0</c:v>
                </c:pt>
                <c:pt idx="1">
                  <c:v>4.0</c:v>
                </c:pt>
              </c:numCache>
            </c:numRef>
          </c:val>
        </c:ser>
        <c:dLbls>
          <c:dLblPos val="outEnd"/>
          <c:showLegendKey val="0"/>
          <c:showVal val="1"/>
          <c:showCatName val="0"/>
          <c:showSerName val="0"/>
          <c:showPercent val="0"/>
          <c:showBubbleSize val="0"/>
        </c:dLbls>
        <c:gapWidth val="150"/>
        <c:axId val="-2053280232"/>
        <c:axId val="-2053283032"/>
      </c:barChart>
      <c:valAx>
        <c:axId val="-2053283032"/>
        <c:scaling>
          <c:orientation val="minMax"/>
        </c:scaling>
        <c:delete val="0"/>
        <c:axPos val="l"/>
        <c:majorGridlines/>
        <c:numFmt formatCode="General" sourceLinked="1"/>
        <c:majorTickMark val="out"/>
        <c:minorTickMark val="none"/>
        <c:tickLblPos val="nextTo"/>
        <c:crossAx val="-2053280232"/>
        <c:crosses val="autoZero"/>
        <c:crossBetween val="between"/>
      </c:valAx>
      <c:catAx>
        <c:axId val="-2053280232"/>
        <c:scaling>
          <c:orientation val="minMax"/>
        </c:scaling>
        <c:delete val="0"/>
        <c:axPos val="b"/>
        <c:majorTickMark val="out"/>
        <c:minorTickMark val="none"/>
        <c:tickLblPos val="nextTo"/>
        <c:crossAx val="-2053283032"/>
        <c:crosses val="autoZero"/>
        <c:auto val="1"/>
        <c:lblAlgn val="ctr"/>
        <c:lblOffset val="100"/>
        <c:noMultiLvlLbl val="0"/>
      </c:cat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Axes</c:v>
                </c:pt>
              </c:strCache>
            </c:strRef>
          </c:tx>
          <c:spPr>
            <a:solidFill>
              <a:srgbClr val="0365C0"/>
            </a:solidFill>
          </c:spPr>
          <c:dPt>
            <c:idx val="0"/>
            <c:bubble3D val="0"/>
            <c:spPr>
              <a:solidFill>
                <a:srgbClr val="0365C0">
                  <a:lumMod val="60000"/>
                  <a:lumOff val="40000"/>
                </a:srgbClr>
              </a:solidFill>
            </c:spPr>
          </c:dPt>
          <c:dPt>
            <c:idx val="1"/>
            <c:bubble3D val="0"/>
            <c:spPr>
              <a:solidFill>
                <a:srgbClr val="0365C0"/>
              </a:solidFill>
            </c:spPr>
          </c:dPt>
          <c:dLbls>
            <c:dLbl>
              <c:idx val="0"/>
              <c:layout>
                <c:manualLayout>
                  <c:x val="0.0855822769141719"/>
                  <c:y val="-0.0240948957076486"/>
                </c:manualLayout>
              </c:layout>
              <c:dLblPos val="bestFit"/>
              <c:showLegendKey val="0"/>
              <c:showVal val="1"/>
              <c:showCatName val="0"/>
              <c:showSerName val="0"/>
              <c:showPercent val="0"/>
              <c:showBubbleSize val="0"/>
            </c:dLbl>
            <c:dLbl>
              <c:idx val="1"/>
              <c:layout>
                <c:manualLayout>
                  <c:x val="-0.0675653101302389"/>
                  <c:y val="-0.774165042907902"/>
                </c:manualLayout>
              </c:layout>
              <c:dLblPos val="bestFit"/>
              <c:showLegendKey val="0"/>
              <c:showVal val="1"/>
              <c:showCatName val="0"/>
              <c:showSerName val="0"/>
              <c:showPercent val="0"/>
              <c:showBubbleSize val="0"/>
            </c:dLbl>
            <c:dLblPos val="outEnd"/>
            <c:showLegendKey val="0"/>
            <c:showVal val="1"/>
            <c:showCatName val="0"/>
            <c:showSerName val="0"/>
            <c:showPercent val="0"/>
            <c:showBubbleSize val="0"/>
            <c:showLeaderLines val="1"/>
          </c:dLbls>
          <c:cat>
            <c:strRef>
              <c:f>Sheet1!$A$2:$A$3</c:f>
              <c:strCache>
                <c:ptCount val="2"/>
                <c:pt idx="0">
                  <c:v>snake</c:v>
                </c:pt>
                <c:pt idx="1">
                  <c:v>left-right</c:v>
                </c:pt>
              </c:strCache>
            </c:strRef>
          </c:cat>
          <c:val>
            <c:numRef>
              <c:f>Sheet1!$B$2:$B$3</c:f>
              <c:numCache>
                <c:formatCode>General</c:formatCode>
                <c:ptCount val="2"/>
                <c:pt idx="0">
                  <c:v>4.0</c:v>
                </c:pt>
                <c:pt idx="1">
                  <c:v>16.0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pieChart>
        <c:varyColors val="1"/>
        <c:ser>
          <c:idx val="0"/>
          <c:order val="0"/>
          <c:tx>
            <c:strRef>
              <c:f>Sheet1!$B$1</c:f>
              <c:strCache>
                <c:ptCount val="1"/>
                <c:pt idx="0">
                  <c:v>Axes</c:v>
                </c:pt>
              </c:strCache>
            </c:strRef>
          </c:tx>
          <c:spPr>
            <a:solidFill>
              <a:srgbClr val="773F9B"/>
            </a:solidFill>
          </c:spPr>
          <c:dPt>
            <c:idx val="0"/>
            <c:bubble3D val="0"/>
            <c:spPr>
              <a:solidFill>
                <a:srgbClr val="773F9B">
                  <a:lumMod val="60000"/>
                  <a:lumOff val="40000"/>
                </a:srgbClr>
              </a:solidFill>
            </c:spPr>
          </c:dPt>
          <c:dPt>
            <c:idx val="1"/>
            <c:bubble3D val="0"/>
            <c:spPr>
              <a:solidFill>
                <a:srgbClr val="773F9B"/>
              </a:solidFill>
            </c:spPr>
          </c:dPt>
          <c:dLbls>
            <c:dLbl>
              <c:idx val="0"/>
              <c:layout>
                <c:manualLayout>
                  <c:x val="0.0855822769141719"/>
                  <c:y val="-0.0240948957076486"/>
                </c:manualLayout>
              </c:layout>
              <c:dLblPos val="bestFit"/>
              <c:showLegendKey val="0"/>
              <c:showVal val="1"/>
              <c:showCatName val="0"/>
              <c:showSerName val="0"/>
              <c:showPercent val="0"/>
              <c:showBubbleSize val="0"/>
            </c:dLbl>
            <c:dLbl>
              <c:idx val="1"/>
              <c:layout>
                <c:manualLayout>
                  <c:x val="-0.0720696404941428"/>
                  <c:y val="-0.698810722518217"/>
                </c:manualLayout>
              </c:layout>
              <c:dLblPos val="bestFit"/>
              <c:showLegendKey val="0"/>
              <c:showVal val="1"/>
              <c:showCatName val="0"/>
              <c:showSerName val="0"/>
              <c:showPercent val="0"/>
              <c:showBubbleSize val="0"/>
            </c:dLbl>
            <c:dLblPos val="outEnd"/>
            <c:showLegendKey val="0"/>
            <c:showVal val="1"/>
            <c:showCatName val="0"/>
            <c:showSerName val="0"/>
            <c:showPercent val="0"/>
            <c:showBubbleSize val="0"/>
            <c:showLeaderLines val="1"/>
          </c:dLbls>
          <c:cat>
            <c:strRef>
              <c:f>Sheet1!$A$2:$A$3</c:f>
              <c:strCache>
                <c:ptCount val="2"/>
                <c:pt idx="0">
                  <c:v>ccw</c:v>
                </c:pt>
                <c:pt idx="1">
                  <c:v>cw</c:v>
                </c:pt>
              </c:strCache>
            </c:strRef>
          </c:cat>
          <c:val>
            <c:numRef>
              <c:f>Sheet1!$B$2:$B$3</c:f>
              <c:numCache>
                <c:formatCode>General</c:formatCode>
                <c:ptCount val="2"/>
                <c:pt idx="0">
                  <c:v>1.0</c:v>
                </c:pt>
                <c:pt idx="1">
                  <c:v>3.0</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63" name="Shape 14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464" name="Shape 1464"/>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707574554"/>
      </p:ext>
    </p:extLst>
  </p:cSld>
  <p:clrMap bg1="lt1" tx1="dk1" bg2="lt2" tx2="dk2" accent1="accent1" accent2="accent2" accent3="accent3" accent4="accent4" accent5="accent5" accent6="accent6" hlink="hlink" folHlink="folHlink"/>
  <p:notesStyle>
    <a:lvl1pPr defTabSz="192024" latinLnBrk="0">
      <a:lnSpc>
        <a:spcPct val="117999"/>
      </a:lnSpc>
      <a:defRPr sz="900">
        <a:latin typeface="Helvetica Neue"/>
        <a:ea typeface="Helvetica Neue"/>
        <a:cs typeface="Helvetica Neue"/>
        <a:sym typeface="Helvetica Neue"/>
      </a:defRPr>
    </a:lvl1pPr>
    <a:lvl2pPr indent="96012" defTabSz="192024" latinLnBrk="0">
      <a:lnSpc>
        <a:spcPct val="117999"/>
      </a:lnSpc>
      <a:defRPr sz="900">
        <a:latin typeface="Helvetica Neue"/>
        <a:ea typeface="Helvetica Neue"/>
        <a:cs typeface="Helvetica Neue"/>
        <a:sym typeface="Helvetica Neue"/>
      </a:defRPr>
    </a:lvl2pPr>
    <a:lvl3pPr indent="192024" defTabSz="192024" latinLnBrk="0">
      <a:lnSpc>
        <a:spcPct val="117999"/>
      </a:lnSpc>
      <a:defRPr sz="900">
        <a:latin typeface="Helvetica Neue"/>
        <a:ea typeface="Helvetica Neue"/>
        <a:cs typeface="Helvetica Neue"/>
        <a:sym typeface="Helvetica Neue"/>
      </a:defRPr>
    </a:lvl3pPr>
    <a:lvl4pPr indent="288036" defTabSz="192024" latinLnBrk="0">
      <a:lnSpc>
        <a:spcPct val="117999"/>
      </a:lnSpc>
      <a:defRPr sz="900">
        <a:latin typeface="Helvetica Neue"/>
        <a:ea typeface="Helvetica Neue"/>
        <a:cs typeface="Helvetica Neue"/>
        <a:sym typeface="Helvetica Neue"/>
      </a:defRPr>
    </a:lvl4pPr>
    <a:lvl5pPr indent="384048" defTabSz="192024" latinLnBrk="0">
      <a:lnSpc>
        <a:spcPct val="117999"/>
      </a:lnSpc>
      <a:defRPr sz="900">
        <a:latin typeface="Helvetica Neue"/>
        <a:ea typeface="Helvetica Neue"/>
        <a:cs typeface="Helvetica Neue"/>
        <a:sym typeface="Helvetica Neue"/>
      </a:defRPr>
    </a:lvl5pPr>
    <a:lvl6pPr indent="480060" defTabSz="192024" latinLnBrk="0">
      <a:lnSpc>
        <a:spcPct val="117999"/>
      </a:lnSpc>
      <a:defRPr sz="900">
        <a:latin typeface="Helvetica Neue"/>
        <a:ea typeface="Helvetica Neue"/>
        <a:cs typeface="Helvetica Neue"/>
        <a:sym typeface="Helvetica Neue"/>
      </a:defRPr>
    </a:lvl6pPr>
    <a:lvl7pPr indent="576072" defTabSz="192024" latinLnBrk="0">
      <a:lnSpc>
        <a:spcPct val="117999"/>
      </a:lnSpc>
      <a:defRPr sz="900">
        <a:latin typeface="Helvetica Neue"/>
        <a:ea typeface="Helvetica Neue"/>
        <a:cs typeface="Helvetica Neue"/>
        <a:sym typeface="Helvetica Neue"/>
      </a:defRPr>
    </a:lvl7pPr>
    <a:lvl8pPr indent="672084" defTabSz="192024" latinLnBrk="0">
      <a:lnSpc>
        <a:spcPct val="117999"/>
      </a:lnSpc>
      <a:defRPr sz="900">
        <a:latin typeface="Helvetica Neue"/>
        <a:ea typeface="Helvetica Neue"/>
        <a:cs typeface="Helvetica Neue"/>
        <a:sym typeface="Helvetica Neue"/>
      </a:defRPr>
    </a:lvl8pPr>
    <a:lvl9pPr indent="768096" defTabSz="192024" latinLnBrk="0">
      <a:lnSpc>
        <a:spcPct val="117999"/>
      </a:lnSpc>
      <a:defRPr sz="9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a:t>
            </a:r>
            <a:r>
              <a:rPr lang="en-US" dirty="0" smtClean="0"/>
              <a:t>MORNING everyone! </a:t>
            </a:r>
            <a:endParaRPr lang="en-US" dirty="0" smtClean="0"/>
          </a:p>
          <a:p>
            <a:endParaRPr lang="en-US" dirty="0" smtClean="0"/>
          </a:p>
          <a:p>
            <a:pPr marL="171450" indent="-171450">
              <a:buFont typeface="Arial"/>
              <a:buChar char="•"/>
            </a:pPr>
            <a:r>
              <a:rPr lang="en-US" dirty="0" smtClean="0"/>
              <a:t>My</a:t>
            </a:r>
            <a:r>
              <a:rPr lang="en-US" baseline="0" dirty="0" smtClean="0"/>
              <a:t> name is Amy Fox, and I am </a:t>
            </a:r>
            <a:r>
              <a:rPr lang="en-US" baseline="0" dirty="0" smtClean="0"/>
              <a:t>a doctoral </a:t>
            </a:r>
            <a:r>
              <a:rPr lang="en-US" baseline="0" dirty="0" smtClean="0"/>
              <a:t>student in Cognitive Science at University of California – San Diego </a:t>
            </a:r>
            <a:r>
              <a:rPr lang="en-US" baseline="0" dirty="0" smtClean="0">
                <a:sym typeface="Wingdings"/>
              </a:rPr>
              <a:t> </a:t>
            </a:r>
            <a:endParaRPr lang="en-US" baseline="0" dirty="0" smtClean="0">
              <a:sym typeface="Wingdings"/>
            </a:endParaRPr>
          </a:p>
          <a:p>
            <a:pPr marL="171450" indent="-171450">
              <a:buFont typeface="Arial"/>
              <a:buChar char="•"/>
            </a:pPr>
            <a:r>
              <a:rPr lang="en-US" baseline="0" dirty="0" smtClean="0">
                <a:sym typeface="Wingdings"/>
              </a:rPr>
              <a:t>I work in information visualization, and I have a keen interest in external representations of time, space and number </a:t>
            </a:r>
          </a:p>
          <a:p>
            <a:pPr marL="171450" indent="-171450">
              <a:buFont typeface="Arial"/>
              <a:buChar char="•"/>
            </a:pPr>
            <a:r>
              <a:rPr lang="en-US" baseline="0" dirty="0" smtClean="0">
                <a:sym typeface="Wingdings"/>
              </a:rPr>
              <a:t>Today I </a:t>
            </a:r>
            <a:r>
              <a:rPr lang="en-US" baseline="0" dirty="0" smtClean="0">
                <a:sym typeface="Wingdings"/>
              </a:rPr>
              <a:t>will be presenting on behalf of my co-authors, Drs. Erica de Vries et Laurent Lima from the </a:t>
            </a:r>
            <a:r>
              <a:rPr lang="en-US" baseline="0" dirty="0" err="1" smtClean="0">
                <a:sym typeface="Wingdings"/>
              </a:rPr>
              <a:t>Universite</a:t>
            </a:r>
            <a:r>
              <a:rPr lang="en-US" baseline="0" dirty="0" smtClean="0">
                <a:sym typeface="Wingdings"/>
              </a:rPr>
              <a:t> de Grenoble, and Savannah </a:t>
            </a:r>
            <a:r>
              <a:rPr lang="en-US" baseline="0" dirty="0" err="1" smtClean="0">
                <a:sym typeface="Wingdings"/>
              </a:rPr>
              <a:t>Loker</a:t>
            </a:r>
            <a:r>
              <a:rPr lang="en-US" baseline="0" dirty="0" smtClean="0">
                <a:sym typeface="Wingdings"/>
              </a:rPr>
              <a:t>, of California State – Chico.  </a:t>
            </a:r>
            <a:endParaRPr lang="en-US" dirty="0"/>
          </a:p>
        </p:txBody>
      </p:sp>
    </p:spTree>
    <p:extLst>
      <p:ext uri="{BB962C8B-B14F-4D97-AF65-F5344CB8AC3E}">
        <p14:creationId xmlns:p14="http://schemas.microsoft.com/office/powerpoint/2010/main" val="2164741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900" dirty="0" smtClean="0"/>
              <a:t>I’m going</a:t>
            </a:r>
            <a:r>
              <a:rPr lang="en-US" sz="900" baseline="0" dirty="0" smtClean="0"/>
              <a:t> to continue by discussing our coding scheme in conjunction with our results, as the coding scheme is in and of itself one of the results of the work </a:t>
            </a:r>
          </a:p>
          <a:p>
            <a:pPr lvl="0">
              <a:defRPr sz="1800"/>
            </a:pPr>
            <a:endParaRPr lang="en-US" sz="900" dirty="0" smtClean="0"/>
          </a:p>
          <a:p>
            <a:pPr lvl="0">
              <a:defRPr sz="1800"/>
            </a:pPr>
            <a:r>
              <a:rPr lang="en-US" sz="900" dirty="0" smtClean="0"/>
              <a:t>We </a:t>
            </a:r>
            <a:r>
              <a:rPr lang="en-US" sz="900" dirty="0" smtClean="0"/>
              <a:t>first analyzed the diagrams for their use of space.  </a:t>
            </a:r>
          </a:p>
          <a:p>
            <a:pPr lvl="0">
              <a:defRPr sz="1800"/>
            </a:pPr>
            <a:r>
              <a:rPr lang="en-US" sz="900" dirty="0" smtClean="0"/>
              <a:t>We determined if the </a:t>
            </a:r>
            <a:r>
              <a:rPr lang="en-US" sz="900" b="1" dirty="0" smtClean="0"/>
              <a:t>Gestalt use of space</a:t>
            </a:r>
            <a:r>
              <a:rPr lang="en-US" sz="900" dirty="0" smtClean="0"/>
              <a:t> was primarily </a:t>
            </a:r>
            <a:r>
              <a:rPr lang="en-US" sz="900" b="1" i="1" dirty="0" smtClean="0"/>
              <a:t>linear:</a:t>
            </a:r>
            <a:r>
              <a:rPr lang="en-US" sz="900" b="1" i="1" baseline="0" dirty="0" smtClean="0"/>
              <a:t> indicating a start and an end</a:t>
            </a:r>
            <a:r>
              <a:rPr lang="en-US" sz="900" dirty="0" smtClean="0"/>
              <a:t> </a:t>
            </a:r>
            <a:r>
              <a:rPr lang="en-US" sz="900" dirty="0" smtClean="0"/>
              <a:t>or </a:t>
            </a:r>
            <a:r>
              <a:rPr lang="en-US" sz="900" b="1" i="1" dirty="0" smtClean="0"/>
              <a:t>circular – suggestive of a cyclical</a:t>
            </a:r>
            <a:r>
              <a:rPr lang="en-US" sz="900" b="1" i="1" baseline="0" dirty="0" smtClean="0"/>
              <a:t> relationship between </a:t>
            </a:r>
            <a:r>
              <a:rPr lang="en-US" sz="900" b="1" i="1" baseline="0" dirty="0" err="1" smtClean="0"/>
              <a:t>activites</a:t>
            </a:r>
            <a:r>
              <a:rPr lang="en-US" sz="900" b="1" i="1" dirty="0" smtClean="0"/>
              <a:t>. </a:t>
            </a:r>
            <a:endParaRPr lang="en-US" sz="900" b="1" i="1" dirty="0" smtClean="0"/>
          </a:p>
          <a:p>
            <a:pPr lvl="0">
              <a:defRPr sz="1800"/>
            </a:pPr>
            <a:endParaRPr lang="en-US" sz="900" b="1" i="1" dirty="0" smtClean="0"/>
          </a:p>
          <a:p>
            <a:pPr lvl="0">
              <a:defRPr sz="1800"/>
            </a:pPr>
            <a:r>
              <a:rPr lang="en-US" sz="900" b="1" i="1" dirty="0" smtClean="0"/>
              <a:t>Then we evaluated the direction of the flow of information.  </a:t>
            </a:r>
          </a:p>
          <a:p>
            <a:pPr lvl="0">
              <a:defRPr sz="1800"/>
            </a:pPr>
            <a:r>
              <a:rPr lang="en-US" sz="900" dirty="0" smtClean="0"/>
              <a:t>We </a:t>
            </a:r>
            <a:r>
              <a:rPr lang="en-US" sz="900" dirty="0" smtClean="0"/>
              <a:t>evaluated the </a:t>
            </a:r>
            <a:r>
              <a:rPr lang="en-US" sz="900" dirty="0" smtClean="0"/>
              <a:t>use of in </a:t>
            </a:r>
            <a:r>
              <a:rPr lang="en-US" sz="900" b="1" dirty="0" smtClean="0"/>
              <a:t>horizontal</a:t>
            </a:r>
            <a:r>
              <a:rPr lang="en-US" sz="900" dirty="0" smtClean="0"/>
              <a:t> and </a:t>
            </a:r>
            <a:r>
              <a:rPr lang="en-US" sz="900" b="1" dirty="0" smtClean="0"/>
              <a:t>vertical</a:t>
            </a:r>
            <a:r>
              <a:rPr lang="en-US" sz="900" dirty="0" smtClean="0"/>
              <a:t> </a:t>
            </a:r>
            <a:r>
              <a:rPr lang="en-US" sz="900" dirty="0" smtClean="0"/>
              <a:t>axes, as well as </a:t>
            </a:r>
            <a:endParaRPr lang="en-US" sz="900" dirty="0" smtClean="0"/>
          </a:p>
          <a:p>
            <a:pPr lvl="0">
              <a:defRPr sz="1800"/>
            </a:pPr>
            <a:r>
              <a:rPr lang="en-US" sz="900" dirty="0" smtClean="0"/>
              <a:t>For circular representations, we evaluated the direction along the </a:t>
            </a:r>
            <a:r>
              <a:rPr lang="en-US" sz="900" b="1" dirty="0" smtClean="0"/>
              <a:t>circumference</a:t>
            </a:r>
            <a:r>
              <a:rPr lang="en-US" sz="900" dirty="0" smtClean="0"/>
              <a:t>, and along the </a:t>
            </a:r>
            <a:r>
              <a:rPr lang="en-US" sz="900" b="1" dirty="0" smtClean="0"/>
              <a:t>radius</a:t>
            </a:r>
            <a:r>
              <a:rPr lang="en-US" sz="900" dirty="0" smtClean="0"/>
              <a:t>.  </a:t>
            </a:r>
          </a:p>
          <a:p>
            <a:endParaRPr lang="en-US" dirty="0"/>
          </a:p>
        </p:txBody>
      </p:sp>
    </p:spTree>
    <p:extLst>
      <p:ext uri="{BB962C8B-B14F-4D97-AF65-F5344CB8AC3E}">
        <p14:creationId xmlns:p14="http://schemas.microsoft.com/office/powerpoint/2010/main" val="34715205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Of the 25</a:t>
            </a:r>
            <a:r>
              <a:rPr lang="en-US" sz="900" baseline="0" dirty="0" smtClean="0">
                <a:effectLst/>
                <a:latin typeface="Helvetica Neue"/>
                <a:ea typeface="Helvetica Neue"/>
                <a:cs typeface="Helvetica Neue"/>
                <a:sym typeface="Helvetica Neue"/>
              </a:rPr>
              <a:t> diagrams, </a:t>
            </a:r>
            <a:r>
              <a:rPr lang="en-US" sz="900" dirty="0" smtClean="0">
                <a:effectLst/>
                <a:latin typeface="Helvetica Neue"/>
                <a:ea typeface="Helvetica Neue"/>
                <a:cs typeface="Helvetica Neue"/>
                <a:sym typeface="Helvetica Neue"/>
              </a:rPr>
              <a:t>Twenty-one diagrams were characterized as linear and four as circular. </a:t>
            </a:r>
          </a:p>
          <a:p>
            <a:endParaRPr lang="en-US" sz="9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006628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Nearly </a:t>
            </a:r>
            <a:r>
              <a:rPr lang="en-US" sz="900" dirty="0" smtClean="0">
                <a:effectLst/>
                <a:latin typeface="Helvetica Neue"/>
                <a:ea typeface="Helvetica Neue"/>
                <a:cs typeface="Helvetica Neue"/>
                <a:sym typeface="Helvetica Neue"/>
              </a:rPr>
              <a:t>all of the students (22) depicted the start of the day in the upper left corner of the </a:t>
            </a:r>
            <a:r>
              <a:rPr lang="en-US" sz="900" dirty="0" smtClean="0">
                <a:effectLst/>
                <a:latin typeface="Helvetica Neue"/>
                <a:ea typeface="Helvetica Neue"/>
                <a:cs typeface="Helvetica Neue"/>
                <a:sym typeface="Helvetica Neue"/>
              </a:rPr>
              <a:t>page,</a:t>
            </a:r>
            <a:r>
              <a:rPr lang="en-US" sz="900" baseline="0" dirty="0" smtClean="0">
                <a:effectLst/>
                <a:latin typeface="Helvetica Neue"/>
                <a:ea typeface="Helvetica Neue"/>
                <a:cs typeface="Helvetica Neue"/>
                <a:sym typeface="Helvetica Neue"/>
              </a:rPr>
              <a:t> in accordance with reading and writing conventions</a:t>
            </a:r>
            <a:endParaRPr lang="en-US" sz="900" dirty="0" smtClean="0">
              <a:effectLst/>
              <a:latin typeface="Helvetica Neue"/>
              <a:ea typeface="Helvetica Neue"/>
              <a:cs typeface="Helvetica Neue"/>
              <a:sym typeface="Helvetica Neue"/>
            </a:endParaRP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Two</a:t>
            </a:r>
            <a:r>
              <a:rPr lang="en-US" sz="900" baseline="0" dirty="0" smtClean="0">
                <a:effectLst/>
                <a:latin typeface="Helvetica Neue"/>
                <a:ea typeface="Helvetica Neue"/>
                <a:cs typeface="Helvetica Neue"/>
                <a:sym typeface="Helvetica Neue"/>
              </a:rPr>
              <a:t> students </a:t>
            </a:r>
            <a:r>
              <a:rPr lang="en-US" sz="900" dirty="0" smtClean="0">
                <a:effectLst/>
                <a:latin typeface="Helvetica Neue"/>
                <a:ea typeface="Helvetica Neue"/>
                <a:cs typeface="Helvetica Neue"/>
                <a:sym typeface="Helvetica Neue"/>
              </a:rPr>
              <a:t>placing the start of the day at the 12:00 position of a clock, and one was linear, starting in the lower left corner. </a:t>
            </a:r>
            <a:endParaRPr lang="en-US" dirty="0" smtClean="0"/>
          </a:p>
          <a:p>
            <a:endParaRPr lang="en-US" sz="9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006628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Of the subset (21</a:t>
            </a:r>
            <a:r>
              <a:rPr lang="en-US" sz="900" baseline="0" dirty="0" smtClean="0">
                <a:effectLst/>
                <a:latin typeface="Helvetica Neue"/>
                <a:ea typeface="Helvetica Neue"/>
                <a:cs typeface="Helvetica Neue"/>
                <a:sym typeface="Helvetica Neue"/>
              </a:rPr>
              <a:t> linear diagrams) </a:t>
            </a:r>
            <a:r>
              <a:rPr lang="is-IS" sz="900" baseline="0" dirty="0" smtClean="0">
                <a:effectLst/>
                <a:latin typeface="Helvetica Neue"/>
                <a:ea typeface="Helvetica Neue"/>
                <a:cs typeface="Helvetica Neue"/>
                <a:sym typeface="Helvetica Neue"/>
              </a:rPr>
              <a:t>…</a:t>
            </a:r>
            <a:endParaRPr lang="en-US" sz="900" baseline="0" dirty="0" smtClean="0">
              <a:effectLst/>
              <a:latin typeface="Helvetica Neue"/>
              <a:ea typeface="Helvetica Neue"/>
              <a:cs typeface="Helvetica Neue"/>
              <a:sym typeface="Helvetica Neue"/>
            </a:endParaRP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Sixteen adopted </a:t>
            </a:r>
            <a:r>
              <a:rPr lang="en-US" sz="900" dirty="0" smtClean="0">
                <a:effectLst/>
                <a:latin typeface="Helvetica Neue"/>
                <a:ea typeface="Helvetica Neue"/>
                <a:cs typeface="Helvetica Neue"/>
                <a:sym typeface="Helvetica Neue"/>
              </a:rPr>
              <a:t>a left-to-right orientation, while four alternated directions in a snake-like pattern.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We noticed that 3</a:t>
            </a:r>
            <a:r>
              <a:rPr lang="en-US" sz="900" baseline="0" dirty="0" smtClean="0">
                <a:effectLst/>
                <a:latin typeface="Helvetica Neue"/>
                <a:ea typeface="Helvetica Neue"/>
                <a:cs typeface="Helvetica Neue"/>
                <a:sym typeface="Helvetica Neue"/>
              </a:rPr>
              <a:t> of the 4 snake representations used arrows to explicitly indicate the change in direction, while most of the left-to-right diagrams did not – rather relying on the convention of reading direction to assume the viewer </a:t>
            </a:r>
            <a:r>
              <a:rPr lang="en-US" sz="900" dirty="0" smtClean="0">
                <a:effectLst/>
                <a:latin typeface="Helvetica Neue"/>
                <a:ea typeface="Helvetica Neue"/>
                <a:cs typeface="Helvetica Neue"/>
                <a:sym typeface="Helvetica Neue"/>
              </a:rPr>
              <a:t>will </a:t>
            </a:r>
            <a:r>
              <a:rPr lang="en-US" sz="900" dirty="0" smtClean="0">
                <a:effectLst/>
                <a:latin typeface="Helvetica Neue"/>
                <a:ea typeface="Helvetica Neue"/>
                <a:cs typeface="Helvetica Neue"/>
                <a:sym typeface="Helvetica Neue"/>
              </a:rPr>
              <a:t>skip to the next line and continue reading left-to-right, without the need to provide a formal indicator of direction. </a:t>
            </a:r>
          </a:p>
        </p:txBody>
      </p:sp>
    </p:spTree>
    <p:extLst>
      <p:ext uri="{BB962C8B-B14F-4D97-AF65-F5344CB8AC3E}">
        <p14:creationId xmlns:p14="http://schemas.microsoft.com/office/powerpoint/2010/main" val="30066286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Of the four circular diagrams, three presented information in the clockwise direction and only one in a CCW fashion.</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There was minimal use of the radial orientation, with only two diagrams depicting flow from the periphery of the circles toward the center in a spiral fashion</a:t>
            </a:r>
            <a:r>
              <a:rPr lang="en-US" sz="900" baseline="0" dirty="0" smtClean="0">
                <a:effectLst/>
                <a:latin typeface="Helvetica Neue"/>
                <a:ea typeface="Helvetica Neue"/>
                <a:cs typeface="Helvetica Neue"/>
                <a:sym typeface="Helvetica Neue"/>
              </a:rPr>
              <a:t> when they seemed to run out of space along the perimeter of the form. </a:t>
            </a:r>
            <a:endParaRPr lang="en-US" dirty="0" smtClean="0"/>
          </a:p>
          <a:p>
            <a:pPr marL="0" marR="0" indent="0" defTabSz="192024" eaLnBrk="1" fontAlgn="auto" latinLnBrk="0" hangingPunct="1">
              <a:lnSpc>
                <a:spcPct val="117999"/>
              </a:lnSpc>
              <a:spcBef>
                <a:spcPts val="0"/>
              </a:spcBef>
              <a:spcAft>
                <a:spcPts val="0"/>
              </a:spcAft>
              <a:buClrTx/>
              <a:buSzTx/>
              <a:buFontTx/>
              <a:buNone/>
              <a:tabLst/>
              <a:defRPr/>
            </a:pPr>
            <a:endParaRPr lang="en-US" sz="9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0066286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900" dirty="0" smtClean="0"/>
              <a:t>Next we moved on to the use</a:t>
            </a:r>
            <a:r>
              <a:rPr lang="en-US" sz="900" baseline="0" dirty="0" smtClean="0"/>
              <a:t> of form – </a:t>
            </a:r>
            <a:r>
              <a:rPr lang="en-US" sz="900" i="1" baseline="0" dirty="0" smtClean="0"/>
              <a:t>marks on the page</a:t>
            </a:r>
            <a:r>
              <a:rPr lang="en-US" sz="900" i="0" baseline="0" dirty="0" smtClean="0"/>
              <a:t>. </a:t>
            </a:r>
          </a:p>
          <a:p>
            <a:pPr lvl="0">
              <a:defRPr sz="1800"/>
            </a:pPr>
            <a:r>
              <a:rPr lang="en-US" sz="900" i="0" baseline="0" dirty="0" smtClean="0"/>
              <a:t>After our iterative coding process we were left with 5 categories of form: text, </a:t>
            </a:r>
          </a:p>
          <a:p>
            <a:pPr lvl="0">
              <a:defRPr sz="1800"/>
            </a:pPr>
            <a:r>
              <a:rPr lang="en-US" sz="900" i="0" baseline="0" dirty="0" smtClean="0"/>
              <a:t>number – which we differentiated from text as employing numeral forms w/ unit indicators</a:t>
            </a:r>
          </a:p>
          <a:p>
            <a:pPr lvl="0">
              <a:defRPr sz="1800"/>
            </a:pPr>
            <a:r>
              <a:rPr lang="en-US" sz="900" i="0" baseline="0" dirty="0" smtClean="0"/>
              <a:t>arrows</a:t>
            </a:r>
          </a:p>
          <a:p>
            <a:pPr lvl="0">
              <a:defRPr sz="1800"/>
            </a:pPr>
            <a:r>
              <a:rPr lang="en-US" sz="900" i="0" baseline="0" dirty="0" smtClean="0"/>
              <a:t>pictorial depictions</a:t>
            </a:r>
          </a:p>
          <a:p>
            <a:pPr lvl="0">
              <a:defRPr sz="1800"/>
            </a:pPr>
            <a:r>
              <a:rPr lang="en-US" sz="900" i="0" baseline="0" dirty="0" smtClean="0"/>
              <a:t>and use of color</a:t>
            </a:r>
            <a:endParaRPr lang="en-US" sz="900" dirty="0" smtClean="0"/>
          </a:p>
          <a:p>
            <a:endParaRPr lang="en-US" dirty="0"/>
          </a:p>
        </p:txBody>
      </p:sp>
    </p:spTree>
    <p:extLst>
      <p:ext uri="{BB962C8B-B14F-4D97-AF65-F5344CB8AC3E}">
        <p14:creationId xmlns:p14="http://schemas.microsoft.com/office/powerpoint/2010/main" val="34715205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The use of form in the sample was varied, suggesting the scenario was effective in motivating students without biasing their choice of form.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Number was the most prevalent form, found in 23 of the 25 diagrams, followed by text (21).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Nineteen included depictive drawings, while only 13 utilized more than one color.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Figures 4 - 6 exemplify the range of forms in the drawings from highly depictive (employing analogs) to highly descriptive (employing symbols). As evident in these examples, the use of descriptive vs. depictive drawings to describe activities fell on a continuum. There were no examples of prevalent but poorly executed drawings, suggesting that students utilized forms in accordance with their drawing ability. </a:t>
            </a:r>
            <a:endParaRPr lang="en-US" dirty="0" smtClean="0"/>
          </a:p>
          <a:p>
            <a:pPr marL="0" marR="0" indent="0" defTabSz="192024" eaLnBrk="1" fontAlgn="auto" latinLnBrk="0" hangingPunct="1">
              <a:lnSpc>
                <a:spcPct val="117999"/>
              </a:lnSpc>
              <a:spcBef>
                <a:spcPts val="0"/>
              </a:spcBef>
              <a:spcAft>
                <a:spcPts val="0"/>
              </a:spcAft>
              <a:buClrTx/>
              <a:buSzTx/>
              <a:buFontTx/>
              <a:buNone/>
              <a:tabLst/>
              <a:defRPr/>
            </a:pPr>
            <a:endParaRPr lang="en-US" sz="9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006628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192024" eaLnBrk="1" fontAlgn="auto" latinLnBrk="0" hangingPunct="1">
              <a:lnSpc>
                <a:spcPct val="117999"/>
              </a:lnSpc>
              <a:spcBef>
                <a:spcPts val="0"/>
              </a:spcBef>
              <a:spcAft>
                <a:spcPts val="0"/>
              </a:spcAft>
              <a:buClrTx/>
              <a:buSzTx/>
              <a:buFontTx/>
              <a:buChar char="-"/>
              <a:tabLst/>
              <a:defRPr/>
            </a:pPr>
            <a:r>
              <a:rPr lang="en-US" sz="900" dirty="0" smtClean="0">
                <a:effectLst/>
                <a:latin typeface="Helvetica Neue"/>
                <a:ea typeface="Helvetica Neue"/>
                <a:cs typeface="Helvetica Neue"/>
                <a:sym typeface="Helvetica Neue"/>
              </a:rPr>
              <a:t>For</a:t>
            </a:r>
            <a:r>
              <a:rPr lang="en-US" sz="900" baseline="0" dirty="0" smtClean="0">
                <a:effectLst/>
                <a:latin typeface="Helvetica Neue"/>
                <a:ea typeface="Helvetica Neue"/>
                <a:cs typeface="Helvetica Neue"/>
                <a:sym typeface="Helvetica Neue"/>
              </a:rPr>
              <a:t> primary mechanisms, we noted whether or not each component was indicated in the representation, and if so, which mechanisms of form and use of space were employed</a:t>
            </a:r>
          </a:p>
          <a:p>
            <a:pPr marL="171450" marR="0" indent="-171450" defTabSz="192024" eaLnBrk="1" fontAlgn="auto" latinLnBrk="0" hangingPunct="1">
              <a:lnSpc>
                <a:spcPct val="117999"/>
              </a:lnSpc>
              <a:spcBef>
                <a:spcPts val="0"/>
              </a:spcBef>
              <a:spcAft>
                <a:spcPts val="0"/>
              </a:spcAft>
              <a:buClrTx/>
              <a:buSzTx/>
              <a:buFontTx/>
              <a:buChar char="-"/>
              <a:tabLst/>
              <a:defRPr/>
            </a:pPr>
            <a:r>
              <a:rPr lang="en-US" sz="900" baseline="0" dirty="0" smtClean="0">
                <a:effectLst/>
                <a:latin typeface="Helvetica Neue"/>
                <a:ea typeface="Helvetica Neue"/>
                <a:cs typeface="Helvetica Neue"/>
                <a:sym typeface="Helvetica Neue"/>
              </a:rPr>
              <a:t>Where possible, we differentiated between primary and supporting mechanisms, such as the presence of both pictures with a text label to describe an activity. </a:t>
            </a:r>
            <a:endParaRPr lang="en-US" dirty="0" smtClean="0"/>
          </a:p>
          <a:p>
            <a:pPr marL="171450" marR="0" indent="-171450" defTabSz="192024" eaLnBrk="1" fontAlgn="auto" latinLnBrk="0" hangingPunct="1">
              <a:lnSpc>
                <a:spcPct val="117999"/>
              </a:lnSpc>
              <a:spcBef>
                <a:spcPts val="0"/>
              </a:spcBef>
              <a:spcAft>
                <a:spcPts val="0"/>
              </a:spcAft>
              <a:buClrTx/>
              <a:buSzTx/>
              <a:buFontTx/>
              <a:buChar char="-"/>
              <a:tabLst/>
              <a:defRPr/>
            </a:pPr>
            <a:endParaRPr lang="en-US" b="1" dirty="0" smtClean="0"/>
          </a:p>
        </p:txBody>
      </p:sp>
    </p:spTree>
    <p:extLst>
      <p:ext uri="{BB962C8B-B14F-4D97-AF65-F5344CB8AC3E}">
        <p14:creationId xmlns:p14="http://schemas.microsoft.com/office/powerpoint/2010/main" val="32151406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Only four individuals effectively represented all five components.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Duration was often absent from the drawings, but when it was present, it was indicated by number.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Timing was almost exclusively represented by number.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Sequence was always indicated by relative spatial position, in many cases with the addition of arrows.</a:t>
            </a:r>
            <a:r>
              <a:rPr lang="en-US" sz="900" baseline="0" dirty="0" smtClean="0">
                <a:effectLst/>
                <a:latin typeface="Helvetica Neue"/>
                <a:ea typeface="Helvetica Neue"/>
                <a:cs typeface="Helvetica Neue"/>
                <a:sym typeface="Helvetica Neue"/>
              </a:rPr>
              <a:t> </a:t>
            </a: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Frequency was most commonly neglected, </a:t>
            </a:r>
          </a:p>
          <a:p>
            <a:pPr marL="0" marR="0" indent="0" defTabSz="192024" eaLnBrk="1" fontAlgn="auto" latinLnBrk="0" hangingPunct="1">
              <a:lnSpc>
                <a:spcPct val="117999"/>
              </a:lnSpc>
              <a:spcBef>
                <a:spcPts val="0"/>
              </a:spcBef>
              <a:spcAft>
                <a:spcPts val="0"/>
              </a:spcAft>
              <a:buClrTx/>
              <a:buSzTx/>
              <a:buFontTx/>
              <a:buNone/>
              <a:tabLst/>
              <a:defRPr/>
            </a:pPr>
            <a:r>
              <a:rPr lang="is-IS" sz="900" dirty="0" smtClean="0">
                <a:effectLst/>
                <a:latin typeface="Helvetica Neue"/>
                <a:ea typeface="Helvetica Neue"/>
                <a:cs typeface="Helvetica Neue"/>
                <a:sym typeface="Helvetica Neue"/>
              </a:rPr>
              <a:t>….</a:t>
            </a:r>
            <a:r>
              <a:rPr lang="en-US" sz="900" dirty="0" smtClean="0">
                <a:effectLst/>
                <a:latin typeface="Helvetica Neue"/>
                <a:ea typeface="Helvetica Neue"/>
                <a:cs typeface="Helvetica Neue"/>
                <a:sym typeface="Helvetica Neue"/>
              </a:rPr>
              <a:t>followed by duration, then timing. </a:t>
            </a:r>
            <a:endParaRPr lang="en-US" sz="900" baseline="0" dirty="0" smtClean="0">
              <a:effectLst/>
              <a:latin typeface="Helvetica Neue"/>
              <a:ea typeface="Helvetica Neue"/>
              <a:cs typeface="Helvetica Neue"/>
              <a:sym typeface="Helvetica Neue"/>
            </a:endParaRPr>
          </a:p>
          <a:p>
            <a:pPr marL="0" marR="0" indent="0" defTabSz="192024" eaLnBrk="1" fontAlgn="auto" latinLnBrk="0" hangingPunct="1">
              <a:lnSpc>
                <a:spcPct val="117999"/>
              </a:lnSpc>
              <a:spcBef>
                <a:spcPts val="0"/>
              </a:spcBef>
              <a:spcAft>
                <a:spcPts val="0"/>
              </a:spcAft>
              <a:buClrTx/>
              <a:buSzTx/>
              <a:buFontTx/>
              <a:buNone/>
              <a:tabLst/>
              <a:defRPr/>
            </a:pPr>
            <a:r>
              <a:rPr lang="en-US" sz="900" dirty="0" smtClean="0">
                <a:effectLst/>
                <a:latin typeface="Helvetica Neue"/>
                <a:ea typeface="Helvetica Neue"/>
                <a:cs typeface="Helvetica Neue"/>
                <a:sym typeface="Helvetica Neue"/>
              </a:rPr>
              <a:t>Two imaginative illustrations also utilized position to indicate timing by placing drawings around the corresponding positions of a clock face to indicate the time of day they began. </a:t>
            </a:r>
          </a:p>
          <a:p>
            <a:pPr marL="0" marR="0" indent="0" defTabSz="192024" eaLnBrk="1" fontAlgn="auto" latinLnBrk="0" hangingPunct="1">
              <a:lnSpc>
                <a:spcPct val="117999"/>
              </a:lnSpc>
              <a:spcBef>
                <a:spcPts val="0"/>
              </a:spcBef>
              <a:spcAft>
                <a:spcPts val="0"/>
              </a:spcAft>
              <a:buClrTx/>
              <a:buSzTx/>
              <a:buFontTx/>
              <a:buNone/>
              <a:tabLst/>
              <a:defRPr/>
            </a:pPr>
            <a:endParaRPr lang="en-US" sz="900" dirty="0" smtClean="0">
              <a:effectLst/>
              <a:latin typeface="Helvetica Neue"/>
              <a:ea typeface="Helvetica Neue"/>
              <a:cs typeface="Helvetica Neue"/>
              <a:sym typeface="Helvetica Neue"/>
            </a:endParaRPr>
          </a:p>
        </p:txBody>
      </p:sp>
    </p:spTree>
    <p:extLst>
      <p:ext uri="{BB962C8B-B14F-4D97-AF65-F5344CB8AC3E}">
        <p14:creationId xmlns:p14="http://schemas.microsoft.com/office/powerpoint/2010/main" val="30066286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26528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baseline="0" dirty="0" smtClean="0">
                <a:sym typeface="Wingdings"/>
              </a:rPr>
              <a:t>The work that I am going to share with you today was a part of my Masters studies in cognitive visualization.  </a:t>
            </a:r>
          </a:p>
          <a:p>
            <a:pPr marL="171450" indent="-171450">
              <a:buFont typeface="Arial"/>
              <a:buChar char="•"/>
            </a:pPr>
            <a:r>
              <a:rPr lang="en-US" dirty="0" smtClean="0"/>
              <a:t>While in Grenoble</a:t>
            </a:r>
            <a:r>
              <a:rPr lang="en-US" baseline="0" dirty="0" smtClean="0"/>
              <a:t> </a:t>
            </a:r>
            <a:r>
              <a:rPr lang="en-US" dirty="0" smtClean="0"/>
              <a:t>In the spring of 2014 I</a:t>
            </a:r>
            <a:r>
              <a:rPr lang="en-US" baseline="0" dirty="0" smtClean="0"/>
              <a:t> undertook a number of activities with a group of undergraduates a public French university </a:t>
            </a:r>
          </a:p>
          <a:p>
            <a:pPr marL="171450" indent="-171450">
              <a:buFont typeface="Arial"/>
              <a:buChar char="•"/>
            </a:pPr>
            <a:r>
              <a:rPr lang="en-US" baseline="0" dirty="0" smtClean="0"/>
              <a:t>One of which resulted in </a:t>
            </a:r>
            <a:r>
              <a:rPr lang="en-US" b="1" baseline="0" dirty="0" smtClean="0"/>
              <a:t>this</a:t>
            </a:r>
            <a:r>
              <a:rPr lang="en-US" baseline="0" dirty="0" smtClean="0"/>
              <a:t> exploratory study – a visual content analysis of representations students produced describing their personal time-use.  </a:t>
            </a:r>
            <a:endParaRPr lang="en-US" dirty="0"/>
          </a:p>
        </p:txBody>
      </p:sp>
    </p:spTree>
    <p:extLst>
      <p:ext uri="{BB962C8B-B14F-4D97-AF65-F5344CB8AC3E}">
        <p14:creationId xmlns:p14="http://schemas.microsoft.com/office/powerpoint/2010/main" val="11445847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192024" eaLnBrk="1" fontAlgn="auto" latinLnBrk="0" hangingPunct="1">
              <a:lnSpc>
                <a:spcPct val="117999"/>
              </a:lnSpc>
              <a:spcBef>
                <a:spcPts val="0"/>
              </a:spcBef>
              <a:spcAft>
                <a:spcPts val="0"/>
              </a:spcAft>
              <a:buClrTx/>
              <a:buSzTx/>
              <a:buFontTx/>
              <a:buNone/>
              <a:tabLst/>
              <a:defRPr/>
            </a:pPr>
            <a:r>
              <a:rPr lang="en-US" sz="900" dirty="0" smtClean="0"/>
              <a:t>limitations: While  there  are  many  purposes  for  external   representation  (i.e.  persuasion,  problem  solving,  exposition,  planning)  the  scenario  was   constructed  to  prompt  graphic  productions  in  the  most  general  case:  informative   communication.      </a:t>
            </a:r>
            <a:endParaRPr lang="en-US" sz="900" dirty="0" smtClean="0"/>
          </a:p>
        </p:txBody>
      </p:sp>
    </p:spTree>
    <p:extLst>
      <p:ext uri="{BB962C8B-B14F-4D97-AF65-F5344CB8AC3E}">
        <p14:creationId xmlns:p14="http://schemas.microsoft.com/office/powerpoint/2010/main" val="1839313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558103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192024" eaLnBrk="1" fontAlgn="auto" latinLnBrk="0" hangingPunct="1">
              <a:lnSpc>
                <a:spcPct val="117999"/>
              </a:lnSpc>
              <a:spcBef>
                <a:spcPts val="0"/>
              </a:spcBef>
              <a:spcAft>
                <a:spcPts val="0"/>
              </a:spcAft>
              <a:buClrTx/>
              <a:buSzTx/>
              <a:buFontTx/>
              <a:buChar char="-"/>
              <a:tabLst/>
              <a:defRPr/>
            </a:pPr>
            <a:r>
              <a:rPr lang="en-US" sz="900" dirty="0" smtClean="0">
                <a:effectLst/>
                <a:latin typeface="Helvetica Neue"/>
                <a:ea typeface="Helvetica Neue"/>
                <a:cs typeface="Helvetica Neue"/>
                <a:sym typeface="Helvetica Neue"/>
              </a:rPr>
              <a:t>This project was inspired by a larger research effort</a:t>
            </a:r>
            <a:r>
              <a:rPr lang="en-US" sz="900" baseline="0" dirty="0" smtClean="0">
                <a:effectLst/>
                <a:latin typeface="Helvetica Neue"/>
                <a:ea typeface="Helvetica Neue"/>
                <a:cs typeface="Helvetica Neue"/>
                <a:sym typeface="Helvetica Neue"/>
              </a:rPr>
              <a:t> by the learning sciences group in Grenoble investigating the relationship between a university student’s academic success, and how they choose to allocate their time. </a:t>
            </a:r>
          </a:p>
          <a:p>
            <a:pPr marL="171450" marR="0" indent="-171450" defTabSz="192024" eaLnBrk="1" fontAlgn="auto" latinLnBrk="0" hangingPunct="1">
              <a:lnSpc>
                <a:spcPct val="117999"/>
              </a:lnSpc>
              <a:spcBef>
                <a:spcPts val="0"/>
              </a:spcBef>
              <a:spcAft>
                <a:spcPts val="0"/>
              </a:spcAft>
              <a:buClrTx/>
              <a:buSzTx/>
              <a:buFontTx/>
              <a:buChar char="-"/>
              <a:tabLst/>
              <a:defRPr/>
            </a:pPr>
            <a:r>
              <a:rPr lang="en-US" sz="900" dirty="0" smtClean="0">
                <a:effectLst/>
                <a:latin typeface="Helvetica Neue"/>
                <a:ea typeface="Helvetica Neue"/>
                <a:cs typeface="Helvetica Neue"/>
                <a:sym typeface="Helvetica Neue"/>
              </a:rPr>
              <a:t>We know that our students</a:t>
            </a:r>
            <a:r>
              <a:rPr lang="en-US" sz="900" baseline="0" dirty="0" smtClean="0">
                <a:effectLst/>
                <a:latin typeface="Helvetica Neue"/>
                <a:ea typeface="Helvetica Neue"/>
                <a:cs typeface="Helvetica Neue"/>
                <a:sym typeface="Helvetica Neue"/>
              </a:rPr>
              <a:t> need to</a:t>
            </a:r>
            <a:r>
              <a:rPr lang="en-US" sz="900" dirty="0" smtClean="0">
                <a:effectLst/>
                <a:latin typeface="Helvetica Neue"/>
                <a:ea typeface="Helvetica Neue"/>
                <a:cs typeface="Helvetica Neue"/>
                <a:sym typeface="Helvetica Neue"/>
              </a:rPr>
              <a:t> balance their time between competing demands of academics, socialization,</a:t>
            </a:r>
            <a:r>
              <a:rPr lang="en-US" sz="900" baseline="0" dirty="0" smtClean="0">
                <a:effectLst/>
                <a:latin typeface="Helvetica Neue"/>
                <a:ea typeface="Helvetica Neue"/>
                <a:cs typeface="Helvetica Neue"/>
                <a:sym typeface="Helvetica Neue"/>
              </a:rPr>
              <a:t> </a:t>
            </a:r>
            <a:r>
              <a:rPr lang="en-US" sz="900" dirty="0" smtClean="0">
                <a:effectLst/>
                <a:latin typeface="Helvetica Neue"/>
                <a:ea typeface="Helvetica Neue"/>
                <a:cs typeface="Helvetica Neue"/>
                <a:sym typeface="Helvetica Neue"/>
              </a:rPr>
              <a:t>physical and mental health.</a:t>
            </a:r>
            <a:r>
              <a:rPr lang="en-US" sz="900" baseline="0" dirty="0" smtClean="0">
                <a:effectLst/>
                <a:latin typeface="Helvetica Neue"/>
                <a:ea typeface="Helvetica Neue"/>
                <a:cs typeface="Helvetica Neue"/>
                <a:sym typeface="Helvetica Neue"/>
              </a:rPr>
              <a:t>  The decisions that they make during this time have profound implications for their academic and professional success </a:t>
            </a:r>
            <a:endParaRPr lang="en-US" sz="900" dirty="0" smtClean="0">
              <a:effectLst/>
              <a:latin typeface="Helvetica Neue"/>
              <a:ea typeface="Helvetica Neue"/>
              <a:cs typeface="Helvetica Neue"/>
              <a:sym typeface="Helvetica Neue"/>
            </a:endParaRPr>
          </a:p>
          <a:p>
            <a:pPr marL="171450" marR="0" indent="-171450" defTabSz="192024" eaLnBrk="1" fontAlgn="auto" latinLnBrk="0" hangingPunct="1">
              <a:lnSpc>
                <a:spcPct val="117999"/>
              </a:lnSpc>
              <a:spcBef>
                <a:spcPts val="0"/>
              </a:spcBef>
              <a:spcAft>
                <a:spcPts val="0"/>
              </a:spcAft>
              <a:buClrTx/>
              <a:buSzTx/>
              <a:buFontTx/>
              <a:buChar char="-"/>
              <a:tabLst/>
              <a:defRPr/>
            </a:pPr>
            <a:endParaRPr lang="en-US" dirty="0" smtClean="0"/>
          </a:p>
          <a:p>
            <a:pPr marL="171450" marR="0" indent="-171450" defTabSz="192024" eaLnBrk="1" fontAlgn="auto" latinLnBrk="0" hangingPunct="1">
              <a:lnSpc>
                <a:spcPct val="117999"/>
              </a:lnSpc>
              <a:spcBef>
                <a:spcPts val="0"/>
              </a:spcBef>
              <a:spcAft>
                <a:spcPts val="0"/>
              </a:spcAft>
              <a:buClrTx/>
              <a:buSzTx/>
              <a:buFontTx/>
              <a:buChar char="-"/>
              <a:tabLst/>
              <a:defRPr/>
            </a:pPr>
            <a:r>
              <a:rPr lang="en-US" sz="900" baseline="0" dirty="0" smtClean="0">
                <a:effectLst/>
                <a:latin typeface="Helvetica Neue"/>
                <a:ea typeface="Helvetica Neue"/>
                <a:cs typeface="Helvetica Neue"/>
                <a:sym typeface="Helvetica Neue"/>
              </a:rPr>
              <a:t>In their 2014 analysis addressing high rates of failure</a:t>
            </a:r>
            <a:r>
              <a:rPr lang="is-IS" sz="900" baseline="0" dirty="0" smtClean="0">
                <a:effectLst/>
                <a:latin typeface="Helvetica Neue"/>
                <a:ea typeface="Helvetica Neue"/>
                <a:cs typeface="Helvetica Neue"/>
                <a:sym typeface="Helvetica Neue"/>
              </a:rPr>
              <a:t>, and redoubl</a:t>
            </a:r>
            <a:r>
              <a:rPr lang="is-IS" sz="900" baseline="0" dirty="0" smtClean="0">
                <a:effectLst/>
                <a:latin typeface="Helvetica Neue"/>
                <a:ea typeface="Helvetica Neue"/>
                <a:cs typeface="Helvetica Neue"/>
                <a:sym typeface="Helvetica Neue"/>
              </a:rPr>
              <a:t>é </a:t>
            </a:r>
            <a:r>
              <a:rPr lang="is-IS" sz="900" baseline="0" dirty="0" smtClean="0">
                <a:effectLst/>
                <a:latin typeface="Helvetica Neue"/>
                <a:ea typeface="Helvetica Neue"/>
                <a:cs typeface="Helvetica Neue"/>
                <a:sym typeface="Helvetica Neue"/>
              </a:rPr>
              <a:t>rates at the Bachelor level at french institutions, </a:t>
            </a:r>
            <a:r>
              <a:rPr lang="en-US" sz="900" baseline="0" dirty="0" err="1" smtClean="0">
                <a:effectLst/>
                <a:latin typeface="Helvetica Neue"/>
                <a:ea typeface="Helvetica Neue"/>
                <a:cs typeface="Helvetica Neue"/>
                <a:sym typeface="Helvetica Neue"/>
              </a:rPr>
              <a:t>Fernex</a:t>
            </a:r>
            <a:r>
              <a:rPr lang="en-US" sz="900" baseline="0" dirty="0" smtClean="0">
                <a:effectLst/>
                <a:latin typeface="Helvetica Neue"/>
                <a:ea typeface="Helvetica Neue"/>
                <a:cs typeface="Helvetica Neue"/>
                <a:sym typeface="Helvetica Neue"/>
              </a:rPr>
              <a:t>, Lima and De Vries</a:t>
            </a:r>
            <a:r>
              <a:rPr lang="is-IS" sz="900" baseline="0" dirty="0" smtClean="0">
                <a:effectLst/>
                <a:latin typeface="Helvetica Neue"/>
                <a:ea typeface="Helvetica Neue"/>
                <a:cs typeface="Helvetica Neue"/>
                <a:sym typeface="Helvetica Neue"/>
              </a:rPr>
              <a:t> concluded that the choices students make with respect to their time were more often rooted in their past and present experience than their goals and expectations for the future.  </a:t>
            </a:r>
            <a:endParaRPr lang="en-US" sz="900" baseline="0" dirty="0" smtClean="0">
              <a:effectLst/>
              <a:latin typeface="Helvetica Neue"/>
              <a:ea typeface="Helvetica Neue"/>
              <a:cs typeface="Helvetica Neue"/>
              <a:sym typeface="Helvetica Neue"/>
            </a:endParaRPr>
          </a:p>
          <a:p>
            <a:pPr marL="171450" marR="0" indent="-171450" defTabSz="192024" eaLnBrk="1" fontAlgn="auto" latinLnBrk="0" hangingPunct="1">
              <a:lnSpc>
                <a:spcPct val="117999"/>
              </a:lnSpc>
              <a:spcBef>
                <a:spcPts val="0"/>
              </a:spcBef>
              <a:spcAft>
                <a:spcPts val="0"/>
              </a:spcAft>
              <a:buClrTx/>
              <a:buSzTx/>
              <a:buFontTx/>
              <a:buChar char="-"/>
              <a:tabLst/>
              <a:defRPr/>
            </a:pPr>
            <a:endParaRPr lang="en-US" sz="900" dirty="0" smtClean="0">
              <a:effectLst/>
              <a:latin typeface="Helvetica Neue"/>
              <a:ea typeface="Helvetica Neue"/>
              <a:cs typeface="Helvetica Neue"/>
              <a:sym typeface="Helvetica Neue"/>
            </a:endParaRPr>
          </a:p>
          <a:p>
            <a:pPr marL="171450" marR="0" indent="-171450" defTabSz="192024" eaLnBrk="1" fontAlgn="auto" latinLnBrk="0" hangingPunct="1">
              <a:lnSpc>
                <a:spcPct val="117999"/>
              </a:lnSpc>
              <a:spcBef>
                <a:spcPts val="0"/>
              </a:spcBef>
              <a:spcAft>
                <a:spcPts val="0"/>
              </a:spcAft>
              <a:buClrTx/>
              <a:buSzTx/>
              <a:buFontTx/>
              <a:buChar char="-"/>
              <a:tabLst/>
              <a:defRPr/>
            </a:pPr>
            <a:r>
              <a:rPr lang="en-US" sz="900" b="1" dirty="0" smtClean="0">
                <a:effectLst/>
                <a:latin typeface="Helvetica Neue"/>
                <a:ea typeface="Helvetica Neue"/>
                <a:cs typeface="Helvetica Neue"/>
                <a:sym typeface="Helvetica Neue"/>
              </a:rPr>
              <a:t>This raises the question the question of awareness, and the extent to which students are </a:t>
            </a:r>
            <a:r>
              <a:rPr lang="en-US" sz="900" b="1" i="1" dirty="0" smtClean="0">
                <a:effectLst/>
                <a:latin typeface="Helvetica Neue"/>
                <a:ea typeface="Helvetica Neue"/>
                <a:cs typeface="Helvetica Neue"/>
                <a:sym typeface="Helvetica Neue"/>
              </a:rPr>
              <a:t>actively thinking</a:t>
            </a:r>
            <a:r>
              <a:rPr lang="en-US" sz="900" b="1" dirty="0" smtClean="0">
                <a:effectLst/>
                <a:latin typeface="Helvetica Neue"/>
                <a:ea typeface="Helvetica Neue"/>
                <a:cs typeface="Helvetica Neue"/>
                <a:sym typeface="Helvetica Neue"/>
              </a:rPr>
              <a:t> about how they</a:t>
            </a:r>
            <a:r>
              <a:rPr lang="en-US" sz="900" b="1" baseline="0" dirty="0" smtClean="0">
                <a:effectLst/>
                <a:latin typeface="Helvetica Neue"/>
                <a:ea typeface="Helvetica Neue"/>
                <a:cs typeface="Helvetica Neue"/>
                <a:sym typeface="Helvetica Neue"/>
              </a:rPr>
              <a:t> spend their time, actively making decisions about time allocation.  </a:t>
            </a:r>
          </a:p>
          <a:p>
            <a:pPr marL="171450" marR="0" indent="-171450" defTabSz="192024" eaLnBrk="1" fontAlgn="auto" latinLnBrk="0" hangingPunct="1">
              <a:lnSpc>
                <a:spcPct val="117999"/>
              </a:lnSpc>
              <a:spcBef>
                <a:spcPts val="0"/>
              </a:spcBef>
              <a:spcAft>
                <a:spcPts val="0"/>
              </a:spcAft>
              <a:buClrTx/>
              <a:buSzTx/>
              <a:buFontTx/>
              <a:buChar char="-"/>
              <a:tabLst/>
              <a:defRPr/>
            </a:pPr>
            <a:r>
              <a:rPr lang="en-US" sz="900" baseline="0" dirty="0" smtClean="0">
                <a:effectLst/>
                <a:latin typeface="Helvetica Neue"/>
                <a:ea typeface="Helvetica Neue"/>
                <a:cs typeface="Helvetica Neue"/>
                <a:sym typeface="Helvetica Neue"/>
              </a:rPr>
              <a:t>While I was in France, I partnered with Alain </a:t>
            </a:r>
            <a:r>
              <a:rPr lang="en-US" sz="900" baseline="0" dirty="0" err="1" smtClean="0">
                <a:effectLst/>
                <a:latin typeface="Helvetica Neue"/>
                <a:ea typeface="Helvetica Neue"/>
                <a:cs typeface="Helvetica Neue"/>
                <a:sym typeface="Helvetica Neue"/>
              </a:rPr>
              <a:t>Fernex</a:t>
            </a:r>
            <a:r>
              <a:rPr lang="en-US" sz="900" baseline="0" dirty="0" smtClean="0">
                <a:effectLst/>
                <a:latin typeface="Helvetica Neue"/>
                <a:ea typeface="Helvetica Neue"/>
                <a:cs typeface="Helvetica Neue"/>
                <a:sym typeface="Helvetica Neue"/>
              </a:rPr>
              <a:t> and Laurent Lima to explore this question in </a:t>
            </a:r>
            <a:r>
              <a:rPr lang="en-US" sz="900" i="1" baseline="0" dirty="0" smtClean="0">
                <a:effectLst/>
                <a:latin typeface="Helvetica Neue"/>
                <a:ea typeface="Helvetica Neue"/>
                <a:cs typeface="Helvetica Neue"/>
                <a:sym typeface="Helvetica Neue"/>
              </a:rPr>
              <a:t>the classroom</a:t>
            </a:r>
            <a:r>
              <a:rPr lang="en-US" sz="900" baseline="0" dirty="0" smtClean="0">
                <a:effectLst/>
                <a:latin typeface="Helvetica Neue"/>
                <a:ea typeface="Helvetica Neue"/>
                <a:cs typeface="Helvetica Neue"/>
                <a:sym typeface="Helvetica Neue"/>
              </a:rPr>
              <a:t>, with a group of undergraduates in a skills development course.  </a:t>
            </a:r>
            <a:endParaRPr lang="en-US" sz="900" dirty="0" smtClean="0">
              <a:effectLst/>
              <a:latin typeface="Helvetica Neue"/>
              <a:ea typeface="Helvetica Neue"/>
              <a:cs typeface="Helvetica Neue"/>
              <a:sym typeface="Helvetica Neue"/>
            </a:endParaRPr>
          </a:p>
          <a:p>
            <a:pPr marL="171450" marR="0" indent="-171450" defTabSz="192024" eaLnBrk="1" fontAlgn="auto" latinLnBrk="0" hangingPunct="1">
              <a:lnSpc>
                <a:spcPct val="117999"/>
              </a:lnSpc>
              <a:spcBef>
                <a:spcPts val="0"/>
              </a:spcBef>
              <a:spcAft>
                <a:spcPts val="0"/>
              </a:spcAft>
              <a:buClrTx/>
              <a:buSzTx/>
              <a:buFontTx/>
              <a:buChar char="-"/>
              <a:tabLst/>
              <a:defRPr/>
            </a:pPr>
            <a:endParaRPr lang="en-US" sz="900" dirty="0" smtClean="0"/>
          </a:p>
          <a:p>
            <a:pPr lvl="0">
              <a:defRPr sz="1800"/>
            </a:pPr>
            <a:endParaRPr lang="en-US" sz="900" dirty="0" smtClean="0"/>
          </a:p>
          <a:p>
            <a:endParaRPr lang="en-US" dirty="0" smtClean="0"/>
          </a:p>
          <a:p>
            <a:endParaRPr lang="en-US" dirty="0"/>
          </a:p>
        </p:txBody>
      </p:sp>
    </p:spTree>
    <p:extLst>
      <p:ext uri="{BB962C8B-B14F-4D97-AF65-F5344CB8AC3E}">
        <p14:creationId xmlns:p14="http://schemas.microsoft.com/office/powerpoint/2010/main" val="114458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defTabSz="192024" eaLnBrk="1" fontAlgn="auto" latinLnBrk="0" hangingPunct="1">
              <a:lnSpc>
                <a:spcPct val="117999"/>
              </a:lnSpc>
              <a:spcBef>
                <a:spcPts val="0"/>
              </a:spcBef>
              <a:spcAft>
                <a:spcPts val="0"/>
              </a:spcAft>
              <a:buClrTx/>
              <a:buSzTx/>
              <a:buFontTx/>
              <a:buChar char="-"/>
              <a:tabLst/>
              <a:defRPr/>
            </a:pPr>
            <a:r>
              <a:rPr lang="en-US" sz="900" dirty="0" smtClean="0">
                <a:effectLst/>
                <a:latin typeface="Helvetica Neue"/>
                <a:ea typeface="Helvetica Neue"/>
                <a:cs typeface="Helvetica Neue"/>
                <a:sym typeface="Helvetica Neue"/>
              </a:rPr>
              <a:t>When I use the term ‘time-use’ I</a:t>
            </a:r>
            <a:r>
              <a:rPr lang="en-US" sz="900" baseline="0" dirty="0" smtClean="0">
                <a:effectLst/>
                <a:latin typeface="Helvetica Neue"/>
                <a:ea typeface="Helvetica Neue"/>
                <a:cs typeface="Helvetica Neue"/>
                <a:sym typeface="Helvetica Neue"/>
              </a:rPr>
              <a:t> am referring to more than just the activities that a student performs, but also four temporal components</a:t>
            </a:r>
          </a:p>
          <a:p>
            <a:pPr marL="0" marR="0" indent="0" defTabSz="192024" eaLnBrk="1" fontAlgn="auto" latinLnBrk="0" hangingPunct="1">
              <a:lnSpc>
                <a:spcPct val="117999"/>
              </a:lnSpc>
              <a:spcBef>
                <a:spcPts val="0"/>
              </a:spcBef>
              <a:spcAft>
                <a:spcPts val="0"/>
              </a:spcAft>
              <a:buClrTx/>
              <a:buSzTx/>
              <a:buFontTx/>
              <a:buNone/>
              <a:tabLst/>
              <a:defRPr/>
            </a:pPr>
            <a:endParaRPr lang="en-US" sz="900" baseline="0" dirty="0" smtClean="0">
              <a:effectLst/>
              <a:latin typeface="Helvetica Neue"/>
              <a:ea typeface="Helvetica Neue"/>
              <a:cs typeface="Helvetica Neue"/>
              <a:sym typeface="Helvetica Neue"/>
            </a:endParaRPr>
          </a:p>
          <a:p>
            <a:pPr marL="171450" marR="0" indent="-171450" defTabSz="192024" eaLnBrk="1" fontAlgn="auto" latinLnBrk="0" hangingPunct="1">
              <a:lnSpc>
                <a:spcPct val="117999"/>
              </a:lnSpc>
              <a:spcBef>
                <a:spcPts val="0"/>
              </a:spcBef>
              <a:spcAft>
                <a:spcPts val="0"/>
              </a:spcAft>
              <a:buClrTx/>
              <a:buSzTx/>
              <a:buFont typeface="Arial"/>
              <a:buChar char="•"/>
              <a:tabLst/>
              <a:defRPr/>
            </a:pPr>
            <a:r>
              <a:rPr lang="en-US" sz="900" baseline="0" dirty="0" smtClean="0">
                <a:effectLst/>
                <a:latin typeface="Helvetica Neue"/>
                <a:ea typeface="Helvetica Neue"/>
                <a:cs typeface="Helvetica Neue"/>
                <a:sym typeface="Helvetica Neue"/>
              </a:rPr>
              <a:t>first – duration- or the quantity of time spent on a particular activities. This is where much research in the time-use community is situated, often comparing the duration of time spent on particular activities as a function of age, gender, geographic location or socioeconomic status. </a:t>
            </a:r>
          </a:p>
          <a:p>
            <a:pPr marL="171450" marR="0" indent="-171450" defTabSz="192024" eaLnBrk="1" fontAlgn="auto" latinLnBrk="0" hangingPunct="1">
              <a:lnSpc>
                <a:spcPct val="117999"/>
              </a:lnSpc>
              <a:spcBef>
                <a:spcPts val="0"/>
              </a:spcBef>
              <a:spcAft>
                <a:spcPts val="0"/>
              </a:spcAft>
              <a:buClrTx/>
              <a:buSzTx/>
              <a:buFont typeface="Arial"/>
              <a:buChar char="•"/>
              <a:tabLst/>
              <a:defRPr/>
            </a:pPr>
            <a:r>
              <a:rPr lang="en-US" sz="900" baseline="0" dirty="0" smtClean="0">
                <a:effectLst/>
                <a:latin typeface="Helvetica Neue"/>
                <a:ea typeface="Helvetica Neue"/>
                <a:cs typeface="Helvetica Neue"/>
                <a:sym typeface="Helvetica Neue"/>
              </a:rPr>
              <a:t>But as we are ultimately interested in students productivity, we are also interested in the timing – the clock time - or temporal location of their activities. Do they study at 9 am, or 9pm? </a:t>
            </a:r>
          </a:p>
          <a:p>
            <a:pPr marL="171450" marR="0" indent="-171450" defTabSz="192024" eaLnBrk="1" fontAlgn="auto" latinLnBrk="0" hangingPunct="1">
              <a:lnSpc>
                <a:spcPct val="117999"/>
              </a:lnSpc>
              <a:spcBef>
                <a:spcPts val="0"/>
              </a:spcBef>
              <a:spcAft>
                <a:spcPts val="0"/>
              </a:spcAft>
              <a:buClrTx/>
              <a:buSzTx/>
              <a:buFont typeface="Arial"/>
              <a:buChar char="•"/>
              <a:tabLst/>
              <a:defRPr/>
            </a:pPr>
            <a:r>
              <a:rPr lang="en-US" sz="900" baseline="0" dirty="0" smtClean="0">
                <a:effectLst/>
                <a:latin typeface="Helvetica Neue"/>
                <a:ea typeface="Helvetica Neue"/>
                <a:cs typeface="Helvetica Neue"/>
                <a:sym typeface="Helvetica Neue"/>
              </a:rPr>
              <a:t>We are interested in the sequence – or relative order of activities. Do I go to the gym before doing my homework, or afterward?  </a:t>
            </a:r>
          </a:p>
          <a:p>
            <a:pPr marL="171450" marR="0" indent="-171450" defTabSz="192024" eaLnBrk="1" fontAlgn="auto" latinLnBrk="0" hangingPunct="1">
              <a:lnSpc>
                <a:spcPct val="117999"/>
              </a:lnSpc>
              <a:spcBef>
                <a:spcPts val="0"/>
              </a:spcBef>
              <a:spcAft>
                <a:spcPts val="0"/>
              </a:spcAft>
              <a:buClrTx/>
              <a:buSzTx/>
              <a:buFont typeface="Arial"/>
              <a:buChar char="•"/>
              <a:tabLst/>
              <a:defRPr/>
            </a:pPr>
            <a:r>
              <a:rPr lang="en-US" sz="900" baseline="0" dirty="0" smtClean="0">
                <a:effectLst/>
                <a:latin typeface="Helvetica Neue"/>
                <a:ea typeface="Helvetica Neue"/>
                <a:cs typeface="Helvetica Neue"/>
                <a:sym typeface="Helvetica Neue"/>
              </a:rPr>
              <a:t>And finally – frequency – or the number of occurrences of an activity in a given interval of time. How many times do I check my email over the course of a day, or perhaps even during this class session</a:t>
            </a:r>
            <a:endParaRPr lang="en-US" dirty="0" smtClean="0"/>
          </a:p>
          <a:p>
            <a:pPr marL="171450" marR="0" indent="-171450" defTabSz="192024" eaLnBrk="1" fontAlgn="auto" latinLnBrk="0" hangingPunct="1">
              <a:lnSpc>
                <a:spcPct val="117999"/>
              </a:lnSpc>
              <a:spcBef>
                <a:spcPts val="0"/>
              </a:spcBef>
              <a:spcAft>
                <a:spcPts val="0"/>
              </a:spcAft>
              <a:buClrTx/>
              <a:buSzTx/>
              <a:buFontTx/>
              <a:buChar char="-"/>
              <a:tabLst/>
              <a:defRPr/>
            </a:pPr>
            <a:endParaRPr lang="en-US" b="1" dirty="0" smtClean="0"/>
          </a:p>
        </p:txBody>
      </p:sp>
    </p:spTree>
    <p:extLst>
      <p:ext uri="{BB962C8B-B14F-4D97-AF65-F5344CB8AC3E}">
        <p14:creationId xmlns:p14="http://schemas.microsoft.com/office/powerpoint/2010/main" val="32151406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192024" eaLnBrk="1" fontAlgn="auto" latinLnBrk="0" hangingPunct="1">
              <a:lnSpc>
                <a:spcPct val="117999"/>
              </a:lnSpc>
              <a:spcBef>
                <a:spcPts val="0"/>
              </a:spcBef>
              <a:spcAft>
                <a:spcPts val="0"/>
              </a:spcAft>
              <a:buClrTx/>
              <a:buSzTx/>
              <a:buFontTx/>
              <a:buNone/>
              <a:tabLst/>
              <a:defRPr/>
            </a:pPr>
            <a:r>
              <a:rPr lang="en-US" sz="900" dirty="0" smtClean="0"/>
              <a:t>As</a:t>
            </a:r>
            <a:r>
              <a:rPr lang="en-US" sz="900" baseline="0" dirty="0" smtClean="0"/>
              <a:t> a cognitive scientist, I’m not only interested what a student’s representation of their time use can tell me about their awareness of time, </a:t>
            </a:r>
          </a:p>
          <a:p>
            <a:pPr marL="0" marR="0" lvl="0" indent="0" defTabSz="192024" eaLnBrk="1" fontAlgn="auto" latinLnBrk="0" hangingPunct="1">
              <a:lnSpc>
                <a:spcPct val="117999"/>
              </a:lnSpc>
              <a:spcBef>
                <a:spcPts val="0"/>
              </a:spcBef>
              <a:spcAft>
                <a:spcPts val="0"/>
              </a:spcAft>
              <a:buClrTx/>
              <a:buSzTx/>
              <a:buFontTx/>
              <a:buNone/>
              <a:tabLst/>
              <a:defRPr/>
            </a:pPr>
            <a:r>
              <a:rPr lang="en-US" sz="900" baseline="0" dirty="0" smtClean="0"/>
              <a:t>but also what these representations might reveal more generally about conceptualizations of time and the relationship between externalized graphics and internal representations of thought. </a:t>
            </a:r>
          </a:p>
          <a:p>
            <a:pPr marL="0" marR="0" lvl="0" indent="0" defTabSz="192024" eaLnBrk="1" fontAlgn="auto" latinLnBrk="0" hangingPunct="1">
              <a:lnSpc>
                <a:spcPct val="117999"/>
              </a:lnSpc>
              <a:spcBef>
                <a:spcPts val="0"/>
              </a:spcBef>
              <a:spcAft>
                <a:spcPts val="0"/>
              </a:spcAft>
              <a:buClrTx/>
              <a:buSzTx/>
              <a:buFontTx/>
              <a:buNone/>
              <a:tabLst/>
              <a:defRPr/>
            </a:pPr>
            <a:r>
              <a:rPr lang="en-US" sz="900" dirty="0" smtClean="0"/>
              <a:t>We chose Barbara</a:t>
            </a:r>
            <a:r>
              <a:rPr lang="en-US" sz="900" baseline="0" dirty="0" smtClean="0"/>
              <a:t> Tversky’s 2011 review paper </a:t>
            </a:r>
            <a:r>
              <a:rPr lang="en-US" sz="900" i="1" baseline="0" dirty="0" smtClean="0"/>
              <a:t>Visualizing Thought</a:t>
            </a:r>
            <a:r>
              <a:rPr lang="en-US" sz="900" i="0" baseline="0" dirty="0" smtClean="0"/>
              <a:t> as our conceptual framework for evaluating the content and structure of the representations the students would produce</a:t>
            </a:r>
          </a:p>
          <a:p>
            <a:pPr marL="0" marR="0" lvl="0" indent="0" defTabSz="192024" eaLnBrk="1" fontAlgn="auto" latinLnBrk="0" hangingPunct="1">
              <a:lnSpc>
                <a:spcPct val="117999"/>
              </a:lnSpc>
              <a:spcBef>
                <a:spcPts val="0"/>
              </a:spcBef>
              <a:spcAft>
                <a:spcPts val="0"/>
              </a:spcAft>
              <a:buClrTx/>
              <a:buSzTx/>
              <a:buFontTx/>
              <a:buNone/>
              <a:tabLst/>
              <a:defRPr/>
            </a:pPr>
            <a:r>
              <a:rPr lang="en-US" sz="900" dirty="0" smtClean="0"/>
              <a:t>Following this vocabulary</a:t>
            </a:r>
            <a:r>
              <a:rPr lang="en-US" sz="900" baseline="0" dirty="0" smtClean="0"/>
              <a:t>, we decided to catalogue how the students used space and form in their diagrams, and to look for correspondence with the existing literature on external representations of time </a:t>
            </a:r>
          </a:p>
        </p:txBody>
      </p:sp>
    </p:spTree>
    <p:extLst>
      <p:ext uri="{BB962C8B-B14F-4D97-AF65-F5344CB8AC3E}">
        <p14:creationId xmlns:p14="http://schemas.microsoft.com/office/powerpoint/2010/main" val="2018952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set out to address</a:t>
            </a:r>
            <a:r>
              <a:rPr lang="en-US" baseline="0" dirty="0" smtClean="0"/>
              <a:t> two research questions: </a:t>
            </a:r>
          </a:p>
          <a:p>
            <a:r>
              <a:rPr lang="en-US" baseline="0" dirty="0" smtClean="0"/>
              <a:t>first, how do students use space and form to represent time-use</a:t>
            </a:r>
          </a:p>
          <a:p>
            <a:r>
              <a:rPr lang="en-US" baseline="0" dirty="0" smtClean="0"/>
              <a:t>secondly, what mechanisms (particular uses of space and form) do students employ to represent each component of time-use? [duration, timing, sequence and frequency] </a:t>
            </a:r>
            <a:endParaRPr lang="en-US" baseline="0" dirty="0" smtClean="0"/>
          </a:p>
          <a:p>
            <a:endParaRPr lang="en-US" dirty="0"/>
          </a:p>
        </p:txBody>
      </p:sp>
    </p:spTree>
    <p:extLst>
      <p:ext uri="{BB962C8B-B14F-4D97-AF65-F5344CB8AC3E}">
        <p14:creationId xmlns:p14="http://schemas.microsoft.com/office/powerpoint/2010/main" val="303030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defRPr sz="1800"/>
            </a:pPr>
            <a:r>
              <a:rPr lang="en-US" sz="900" dirty="0" smtClean="0"/>
              <a:t>We chose a directed approach to visual content analysis for this initial</a:t>
            </a:r>
            <a:r>
              <a:rPr lang="en-US" sz="900" baseline="0" dirty="0" smtClean="0"/>
              <a:t> exploratory work because we wanted to produce a coding scheme that was informed by the existing literature as well as</a:t>
            </a:r>
            <a:r>
              <a:rPr lang="en-US" sz="900" dirty="0" smtClean="0"/>
              <a:t> evidence present  in  the  sample.</a:t>
            </a:r>
          </a:p>
          <a:p>
            <a:pPr marL="171450" lvl="0" indent="-171450">
              <a:buFont typeface="Arial"/>
              <a:buChar char="•"/>
              <a:defRPr sz="1800"/>
            </a:pPr>
            <a:r>
              <a:rPr lang="is-IS" sz="900" baseline="0" dirty="0" smtClean="0"/>
              <a:t>First we developed the categories of the coding scheme based on our research questions using the vocabulary offered by Tversky, 2011. </a:t>
            </a:r>
          </a:p>
          <a:p>
            <a:pPr marL="171450" lvl="0" indent="-171450">
              <a:buFont typeface="Arial"/>
              <a:buChar char="•"/>
              <a:defRPr sz="1800"/>
            </a:pPr>
            <a:r>
              <a:rPr lang="is-IS" sz="900" baseline="0" dirty="0" smtClean="0"/>
              <a:t>Then we gathered our content by engaging the students in the diagramming activity</a:t>
            </a:r>
            <a:endParaRPr lang="en-US" sz="900" baseline="0" dirty="0" smtClean="0"/>
          </a:p>
          <a:p>
            <a:pPr marL="171450" lvl="0" indent="-171450">
              <a:buFont typeface="Arial"/>
              <a:buChar char="•"/>
              <a:defRPr sz="1800"/>
            </a:pPr>
            <a:r>
              <a:rPr lang="en-US" sz="900" dirty="0" smtClean="0"/>
              <a:t>We</a:t>
            </a:r>
            <a:r>
              <a:rPr lang="en-US" sz="900" baseline="0" dirty="0" smtClean="0"/>
              <a:t> then applied the coding scheme to a subset of the diagrams in an inductive process were we collapsed categories that were present in the sample, added others and developed strict operational definitions for each category. </a:t>
            </a:r>
          </a:p>
          <a:p>
            <a:pPr marL="171450" lvl="0" indent="-171450">
              <a:buFont typeface="Arial"/>
              <a:buChar char="•"/>
              <a:defRPr sz="1800"/>
            </a:pPr>
            <a:r>
              <a:rPr lang="en-US" sz="900" baseline="0" dirty="0" smtClean="0"/>
              <a:t>We then had three raters independently code the entire sample and assessed the ratings for </a:t>
            </a:r>
            <a:r>
              <a:rPr lang="en-US" sz="900" baseline="0" dirty="0" err="1" smtClean="0"/>
              <a:t>interrater</a:t>
            </a:r>
            <a:r>
              <a:rPr lang="en-US" sz="900" baseline="0" dirty="0" smtClean="0"/>
              <a:t> reliability.  The resulting </a:t>
            </a:r>
            <a:r>
              <a:rPr lang="en-US" sz="900" baseline="0" dirty="0" err="1" smtClean="0"/>
              <a:t>Krippendorf’s</a:t>
            </a:r>
            <a:r>
              <a:rPr lang="en-US" sz="900" baseline="0" dirty="0" smtClean="0"/>
              <a:t> alpha scores for each area of the coding scheme exceeded the recommended threshold of 80% agreement. </a:t>
            </a:r>
          </a:p>
          <a:p>
            <a:pPr marL="171450" lvl="0" indent="-171450">
              <a:buFont typeface="Arial"/>
              <a:buChar char="•"/>
              <a:defRPr sz="1800"/>
            </a:pPr>
            <a:r>
              <a:rPr lang="en-US" sz="900" dirty="0" smtClean="0"/>
              <a:t>Our final data set was constructed  from  the  individual  raters results  (based  on   the  majority  rating)  which was</a:t>
            </a:r>
            <a:r>
              <a:rPr lang="en-US" sz="900" baseline="0" dirty="0" smtClean="0"/>
              <a:t> then used for our </a:t>
            </a:r>
            <a:r>
              <a:rPr lang="en-US" sz="900" dirty="0" smtClean="0"/>
              <a:t>data  analysis.</a:t>
            </a:r>
          </a:p>
          <a:p>
            <a:endParaRPr lang="en-US" sz="800" dirty="0" smtClean="0"/>
          </a:p>
          <a:p>
            <a:pPr marL="0" lvl="0" indent="0">
              <a:lnSpc>
                <a:spcPct val="100000"/>
              </a:lnSpc>
              <a:buSzPct val="100000"/>
              <a:buNone/>
              <a:defRPr sz="1800"/>
            </a:pPr>
            <a:r>
              <a:rPr lang="en-US" sz="900" dirty="0" smtClean="0"/>
              <a:t>      </a:t>
            </a:r>
          </a:p>
          <a:p>
            <a:endParaRPr lang="en-US" dirty="0"/>
          </a:p>
        </p:txBody>
      </p:sp>
    </p:spTree>
    <p:extLst>
      <p:ext uri="{BB962C8B-B14F-4D97-AF65-F5344CB8AC3E}">
        <p14:creationId xmlns:p14="http://schemas.microsoft.com/office/powerpoint/2010/main" val="20517356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defRPr sz="1800"/>
            </a:pPr>
            <a:r>
              <a:rPr lang="en-US" sz="900" dirty="0" smtClean="0"/>
              <a:t>Our students were 25 undergraduates</a:t>
            </a:r>
            <a:r>
              <a:rPr lang="en-US" sz="900" baseline="0" dirty="0" smtClean="0"/>
              <a:t> enrolled in </a:t>
            </a:r>
            <a:r>
              <a:rPr lang="en-US" sz="900" dirty="0" smtClean="0"/>
              <a:t>graduate  </a:t>
            </a:r>
            <a:r>
              <a:rPr lang="en-US" sz="900" dirty="0" smtClean="0"/>
              <a:t>studies  preparation </a:t>
            </a:r>
            <a:r>
              <a:rPr lang="en-US" sz="900" dirty="0" smtClean="0"/>
              <a:t>course.</a:t>
            </a:r>
            <a:r>
              <a:rPr lang="en-US" sz="900" baseline="0" dirty="0" smtClean="0"/>
              <a:t> You may be unsurprised to hear that </a:t>
            </a:r>
            <a:r>
              <a:rPr lang="en-US" sz="900" dirty="0" smtClean="0"/>
              <a:t>22 </a:t>
            </a:r>
            <a:r>
              <a:rPr lang="en-US" sz="900" dirty="0" smtClean="0"/>
              <a:t>were female, 3 male, and the  median  age   was  23.  </a:t>
            </a:r>
            <a:r>
              <a:rPr lang="en-US" sz="900" dirty="0" smtClean="0"/>
              <a:t>They were all</a:t>
            </a:r>
            <a:r>
              <a:rPr lang="en-US" sz="900" baseline="0" dirty="0" smtClean="0"/>
              <a:t> native French speakers and enrolled in the diploma in Education at the university.  </a:t>
            </a:r>
            <a:endParaRPr lang="en-US" sz="900" dirty="0" smtClean="0"/>
          </a:p>
          <a:p>
            <a:pPr lvl="0">
              <a:defRPr sz="1800"/>
            </a:pPr>
            <a:endParaRPr lang="en-US" sz="900" dirty="0" smtClean="0"/>
          </a:p>
          <a:p>
            <a:endParaRPr lang="en-US" dirty="0"/>
          </a:p>
        </p:txBody>
      </p:sp>
    </p:spTree>
    <p:extLst>
      <p:ext uri="{BB962C8B-B14F-4D97-AF65-F5344CB8AC3E}">
        <p14:creationId xmlns:p14="http://schemas.microsoft.com/office/powerpoint/2010/main" val="3093770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a:buChar char="•"/>
              <a:defRPr sz="1800"/>
            </a:pPr>
            <a:r>
              <a:rPr lang="en-US" sz="900" dirty="0" smtClean="0"/>
              <a:t>On the</a:t>
            </a:r>
            <a:r>
              <a:rPr lang="en-US" sz="900" baseline="0" dirty="0" smtClean="0"/>
              <a:t> day of the activity, </a:t>
            </a:r>
            <a:r>
              <a:rPr lang="en-US" sz="900" dirty="0" smtClean="0"/>
              <a:t>completed  a  short  demographic  survey  and  were   given  sheets  of  paper  containing  the  visualization  scenario.    </a:t>
            </a:r>
          </a:p>
          <a:p>
            <a:pPr lvl="0">
              <a:lnSpc>
                <a:spcPct val="100000"/>
              </a:lnSpc>
              <a:defRPr sz="1800"/>
            </a:pPr>
            <a:endParaRPr lang="en-US" sz="900" dirty="0" smtClean="0"/>
          </a:p>
          <a:p>
            <a:pPr marL="171450" lvl="0" indent="-171450">
              <a:lnSpc>
                <a:spcPct val="100000"/>
              </a:lnSpc>
              <a:buFont typeface="Arial"/>
              <a:buChar char="•"/>
              <a:defRPr sz="1800"/>
            </a:pPr>
            <a:r>
              <a:rPr lang="en-US" sz="900" dirty="0" smtClean="0"/>
              <a:t>Although </a:t>
            </a:r>
            <a:r>
              <a:rPr lang="en-US" sz="900" dirty="0" smtClean="0"/>
              <a:t>their participation was a requirement of their academic course, we wanted to motivate students to expend cognitive and creative effort on the activity.  </a:t>
            </a:r>
            <a:endParaRPr lang="en-US" sz="900" dirty="0" smtClean="0"/>
          </a:p>
          <a:p>
            <a:pPr marL="171450" lvl="0" indent="-171450">
              <a:lnSpc>
                <a:spcPct val="100000"/>
              </a:lnSpc>
              <a:buFont typeface="Arial"/>
              <a:buChar char="•"/>
              <a:defRPr sz="1800"/>
            </a:pPr>
            <a:r>
              <a:rPr lang="en-US" sz="900" dirty="0" smtClean="0"/>
              <a:t>So we developed a playful scenario</a:t>
            </a:r>
            <a:r>
              <a:rPr lang="en-US" sz="900" baseline="0" dirty="0" smtClean="0"/>
              <a:t> in which the students are being rescued from a doomed planet earth by a race of friendly aliens. Their successful resettlement on an appropriate planet is dependent on the student accurately communicating how they spend their time over the course of an average week during the academic year. </a:t>
            </a:r>
            <a:r>
              <a:rPr lang="en-US" sz="900" dirty="0" smtClean="0"/>
              <a:t>The were also told that the resulting representations would be used in the subsequent class activities. </a:t>
            </a:r>
            <a:endParaRPr lang="en-US" sz="900" dirty="0" smtClean="0"/>
          </a:p>
          <a:p>
            <a:pPr lvl="0">
              <a:lnSpc>
                <a:spcPct val="100000"/>
              </a:lnSpc>
              <a:defRPr sz="1800"/>
            </a:pPr>
            <a:endParaRPr lang="en-US" sz="900" dirty="0" smtClean="0"/>
          </a:p>
          <a:p>
            <a:pPr marL="171450" lvl="0" indent="-171450">
              <a:lnSpc>
                <a:spcPct val="100000"/>
              </a:lnSpc>
              <a:buFont typeface="Arial"/>
              <a:buChar char="•"/>
              <a:defRPr sz="1800"/>
            </a:pPr>
            <a:r>
              <a:rPr lang="en-US" sz="900" dirty="0" smtClean="0"/>
              <a:t>The  scenario  explicitly  called  for  representation  of  five  components:  activity  (what),   duration  (quantity),  timing  (chronological  point  in  time),  sequence  (order)  and   frequency  (number  of  times).    </a:t>
            </a:r>
          </a:p>
          <a:p>
            <a:pPr lvl="0">
              <a:lnSpc>
                <a:spcPct val="100000"/>
              </a:lnSpc>
              <a:defRPr sz="1800"/>
            </a:pPr>
            <a:endParaRPr lang="en-US" sz="900" dirty="0" smtClean="0"/>
          </a:p>
          <a:p>
            <a:pPr marL="171450" lvl="0" indent="-171450">
              <a:lnSpc>
                <a:spcPct val="100000"/>
              </a:lnSpc>
              <a:buFont typeface="Arial"/>
              <a:buChar char="•"/>
              <a:defRPr sz="1800"/>
            </a:pPr>
            <a:r>
              <a:rPr lang="en-US" sz="900" dirty="0" smtClean="0"/>
              <a:t>They were instructed  to  create  </a:t>
            </a:r>
            <a:r>
              <a:rPr lang="en-US" sz="900" b="1" dirty="0" smtClean="0"/>
              <a:t>as  many   representations  as  necessary,  using  any  graphic  conventions  desired</a:t>
            </a:r>
            <a:r>
              <a:rPr lang="en-US" sz="900" dirty="0" smtClean="0"/>
              <a:t>.    The  text  was   carefully  worded  to  use  only  the  term  “representation”  when  referring  to  the  graphic   output,  avoiding  a  bias  in  visual  forms  with  words  such  as:  chart,  graph,  picture,  sketch,   icon,  or  text.     </a:t>
            </a:r>
          </a:p>
          <a:p>
            <a:pPr lvl="0">
              <a:lnSpc>
                <a:spcPct val="100000"/>
              </a:lnSpc>
              <a:defRPr sz="1800"/>
            </a:pPr>
            <a:endParaRPr lang="en-US" sz="900" dirty="0" smtClean="0"/>
          </a:p>
          <a:p>
            <a:pPr marL="171450" lvl="0" indent="-171450">
              <a:lnSpc>
                <a:spcPct val="100000"/>
              </a:lnSpc>
              <a:buFont typeface="Arial"/>
              <a:buChar char="•"/>
              <a:defRPr sz="1800"/>
            </a:pPr>
            <a:r>
              <a:rPr lang="en-US" sz="900" dirty="0" smtClean="0"/>
              <a:t>The  students  were  given  one  sheet  of  A4  paper, and had access to their own pens, pencils and colored highlighters.  </a:t>
            </a:r>
          </a:p>
          <a:p>
            <a:pPr lvl="0">
              <a:lnSpc>
                <a:spcPct val="100000"/>
              </a:lnSpc>
              <a:defRPr sz="1800"/>
            </a:pPr>
            <a:endParaRPr lang="en-US" sz="900" dirty="0" smtClean="0"/>
          </a:p>
          <a:p>
            <a:pPr lvl="0">
              <a:lnSpc>
                <a:spcPct val="100000"/>
              </a:lnSpc>
              <a:defRPr sz="1800"/>
            </a:pPr>
            <a:endParaRPr lang="en-US" sz="900" dirty="0" smtClean="0"/>
          </a:p>
          <a:p>
            <a:pPr lvl="0">
              <a:lnSpc>
                <a:spcPct val="100000"/>
              </a:lnSpc>
              <a:defRPr sz="1800"/>
            </a:pPr>
            <a:endParaRPr lang="en-US" sz="900" dirty="0" smtClean="0"/>
          </a:p>
          <a:p>
            <a:pPr lvl="0">
              <a:lnSpc>
                <a:spcPct val="100000"/>
              </a:lnSpc>
              <a:defRPr sz="1800"/>
            </a:pPr>
            <a:endParaRPr lang="en-US" sz="900" dirty="0" smtClean="0"/>
          </a:p>
          <a:p>
            <a:pPr lvl="0">
              <a:lnSpc>
                <a:spcPct val="100000"/>
              </a:lnSpc>
              <a:defRPr sz="1800"/>
            </a:pPr>
            <a:r>
              <a:rPr lang="en-US" sz="900" dirty="0" smtClean="0"/>
              <a:t> </a:t>
            </a:r>
          </a:p>
          <a:p>
            <a:pPr lvl="0">
              <a:lnSpc>
                <a:spcPct val="100000"/>
              </a:lnSpc>
              <a:defRPr sz="1800"/>
            </a:pPr>
            <a:endParaRPr lang="en-US" sz="900" dirty="0" smtClean="0"/>
          </a:p>
          <a:p>
            <a:endParaRPr lang="en-US" dirty="0"/>
          </a:p>
        </p:txBody>
      </p:sp>
    </p:spTree>
    <p:extLst>
      <p:ext uri="{BB962C8B-B14F-4D97-AF65-F5344CB8AC3E}">
        <p14:creationId xmlns:p14="http://schemas.microsoft.com/office/powerpoint/2010/main" val="4785450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Blank">
    <p:spTree>
      <p:nvGrpSpPr>
        <p:cNvPr id="1" name=""/>
        <p:cNvGrpSpPr/>
        <p:nvPr/>
      </p:nvGrpSpPr>
      <p:grpSpPr>
        <a:xfrm>
          <a:off x="0" y="0"/>
          <a:ext cx="0" cy="0"/>
          <a:chOff x="0" y="0"/>
          <a:chExt cx="0" cy="0"/>
        </a:xfrm>
      </p:grpSpPr>
      <p:sp>
        <p:nvSpPr>
          <p:cNvPr id="11" name="Shape 11"/>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Basic 1">
    <p:spTree>
      <p:nvGrpSpPr>
        <p:cNvPr id="1" name=""/>
        <p:cNvGrpSpPr/>
        <p:nvPr/>
      </p:nvGrpSpPr>
      <p:grpSpPr>
        <a:xfrm>
          <a:off x="0" y="0"/>
          <a:ext cx="0" cy="0"/>
          <a:chOff x="0" y="0"/>
          <a:chExt cx="0" cy="0"/>
        </a:xfrm>
      </p:grpSpPr>
      <p:sp>
        <p:nvSpPr>
          <p:cNvPr id="18" name="Shape 18"/>
          <p:cNvSpPr>
            <a:spLocks noGrp="1"/>
          </p:cNvSpPr>
          <p:nvPr>
            <p:ph type="title"/>
          </p:nvPr>
        </p:nvSpPr>
        <p:spPr>
          <a:xfrm>
            <a:off x="659625" y="879500"/>
            <a:ext cx="7286216" cy="2549501"/>
          </a:xfrm>
          <a:prstGeom prst="rect">
            <a:avLst/>
          </a:prstGeom>
        </p:spPr>
        <p:txBody>
          <a:bodyPr/>
          <a:lstStyle>
            <a:lvl1pPr>
              <a:lnSpc>
                <a:spcPct val="70000"/>
              </a:lnSpc>
              <a:defRPr sz="4700" spc="-141" baseline="8928"/>
            </a:lvl1pPr>
          </a:lstStyle>
          <a:p>
            <a:r>
              <a:t>Title Text</a:t>
            </a:r>
          </a:p>
        </p:txBody>
      </p:sp>
      <p:sp>
        <p:nvSpPr>
          <p:cNvPr id="19" name="Shape 19"/>
          <p:cNvSpPr>
            <a:spLocks noGrp="1"/>
          </p:cNvSpPr>
          <p:nvPr>
            <p:ph type="sldNum" sz="quarter" idx="2"/>
          </p:nvPr>
        </p:nvSpPr>
        <p:spPr>
          <a:prstGeom prst="rect">
            <a:avLst/>
          </a:prstGeom>
        </p:spPr>
        <p:txBody>
          <a:bodyPr/>
          <a:lstStyle/>
          <a:p>
            <a:fld id="{86CB4B4D-7CA3-9044-876B-883B54F8677D}" type="slidenum">
              <a:t>‹#›</a:t>
            </a:fld>
            <a:endParaRPr/>
          </a:p>
        </p:txBody>
      </p:sp>
      <p:sp>
        <p:nvSpPr>
          <p:cNvPr id="20" name="Shape 20"/>
          <p:cNvSpPr>
            <a:spLocks noGrp="1"/>
          </p:cNvSpPr>
          <p:nvPr>
            <p:ph type="body" sz="half"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Image 2">
    <p:spTree>
      <p:nvGrpSpPr>
        <p:cNvPr id="1" name=""/>
        <p:cNvGrpSpPr/>
        <p:nvPr/>
      </p:nvGrpSpPr>
      <p:grpSpPr>
        <a:xfrm>
          <a:off x="0" y="0"/>
          <a:ext cx="0" cy="0"/>
          <a:chOff x="0" y="0"/>
          <a:chExt cx="0" cy="0"/>
        </a:xfrm>
      </p:grpSpPr>
      <p:sp>
        <p:nvSpPr>
          <p:cNvPr id="167" name="Shape 167"/>
          <p:cNvSpPr>
            <a:spLocks noGrp="1"/>
          </p:cNvSpPr>
          <p:nvPr>
            <p:ph type="body" idx="13"/>
          </p:nvPr>
        </p:nvSpPr>
        <p:spPr>
          <a:xfrm>
            <a:off x="0" y="0"/>
            <a:ext cx="4048423" cy="6858000"/>
          </a:xfrm>
          <a:prstGeom prst="rect">
            <a:avLst/>
          </a:prstGeom>
          <a:solidFill>
            <a:srgbClr val="DCDEE0"/>
          </a:solidFill>
        </p:spPr>
        <p:txBody>
          <a:bodyPr anchor="ctr"/>
          <a:lstStyle/>
          <a:p>
            <a:pPr>
              <a:lnSpc>
                <a:spcPct val="100000"/>
              </a:lnSpc>
              <a:defRPr sz="3200" b="1">
                <a:solidFill>
                  <a:srgbClr val="FFFFFF"/>
                </a:solidFill>
              </a:defRPr>
            </a:pPr>
            <a:endParaRPr/>
          </a:p>
        </p:txBody>
      </p:sp>
      <p:sp>
        <p:nvSpPr>
          <p:cNvPr id="168" name="Shape 168"/>
          <p:cNvSpPr>
            <a:spLocks noGrp="1"/>
          </p:cNvSpPr>
          <p:nvPr>
            <p:ph type="title"/>
          </p:nvPr>
        </p:nvSpPr>
        <p:spPr>
          <a:xfrm>
            <a:off x="4571534" y="879500"/>
            <a:ext cx="3336008" cy="2549501"/>
          </a:xfrm>
          <a:prstGeom prst="rect">
            <a:avLst/>
          </a:prstGeom>
        </p:spPr>
        <p:txBody>
          <a:bodyPr/>
          <a:lstStyle>
            <a:lvl1pPr>
              <a:lnSpc>
                <a:spcPct val="70000"/>
              </a:lnSpc>
              <a:defRPr sz="4700" spc="-141" baseline="8928"/>
            </a:lvl1pPr>
          </a:lstStyle>
          <a:p>
            <a:r>
              <a:t>Title Text</a:t>
            </a:r>
          </a:p>
        </p:txBody>
      </p:sp>
      <p:sp>
        <p:nvSpPr>
          <p:cNvPr id="169" name="Shape 169"/>
          <p:cNvSpPr>
            <a:spLocks noGrp="1"/>
          </p:cNvSpPr>
          <p:nvPr>
            <p:ph type="body" sz="quarter" idx="1"/>
          </p:nvPr>
        </p:nvSpPr>
        <p:spPr>
          <a:xfrm>
            <a:off x="4572000" y="3429000"/>
            <a:ext cx="3911910" cy="2549501"/>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70" name="Shape 170"/>
          <p:cNvSpPr>
            <a:spLocks noGrp="1"/>
          </p:cNvSpPr>
          <p:nvPr>
            <p:ph type="sldNum" sz="quarter" idx="2"/>
          </p:nvPr>
        </p:nvSpPr>
        <p:spPr>
          <a:prstGeom prst="rect">
            <a:avLst/>
          </a:prstGeom>
        </p:spPr>
        <p:txBody>
          <a:bodyPr/>
          <a:lstStyle/>
          <a:p>
            <a:fld id="{86CB4B4D-7CA3-9044-876B-883B54F8677D}" type="slidenum">
              <a:t>‹#›</a:t>
            </a:fld>
            <a:endParaRPr/>
          </a:p>
        </p:txBody>
      </p:sp>
      <p:sp>
        <p:nvSpPr>
          <p:cNvPr id="171" name="Shape 171"/>
          <p:cNvSpPr>
            <a:spLocks noGrp="1"/>
          </p:cNvSpPr>
          <p:nvPr>
            <p:ph sz="quarter" idx="3"/>
          </p:nvPr>
        </p:nvSpPr>
        <p:spPr>
          <a:xfrm>
            <a:off x="659625" y="2988617"/>
            <a:ext cx="2714923" cy="880766"/>
          </a:xfrm>
          <a:prstGeom prst="rect">
            <a:avLst/>
          </a:prstGeom>
        </p:spPr>
        <p:txBody>
          <a:bodyPr anchor="ctr">
            <a:normAutofit/>
          </a:bodyPr>
          <a:lstStyle/>
          <a:p>
            <a:pPr>
              <a:lnSpc>
                <a:spcPct val="100000"/>
              </a:lnSpc>
              <a:defRPr sz="5600">
                <a:solidFill>
                  <a:srgbClr val="000000"/>
                </a:solidFill>
                <a:latin typeface="Gill Sans"/>
                <a:ea typeface="Gill Sans"/>
                <a:cs typeface="Gill Sans"/>
                <a:sym typeface="Gill Sans"/>
              </a:defRPr>
            </a:pPr>
            <a:endParaRPr/>
          </a:p>
        </p:txBody>
      </p:sp>
    </p:spTree>
  </p:cSld>
  <p:clrMapOvr>
    <a:masterClrMapping/>
  </p:clrMapOvr>
  <p:transition xmlns:p14="http://schemas.microsoft.com/office/powerpoint/2010/mai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Skew Image 4">
    <p:spTree>
      <p:nvGrpSpPr>
        <p:cNvPr id="1" name=""/>
        <p:cNvGrpSpPr/>
        <p:nvPr/>
      </p:nvGrpSpPr>
      <p:grpSpPr>
        <a:xfrm>
          <a:off x="0" y="0"/>
          <a:ext cx="0" cy="0"/>
          <a:chOff x="0" y="0"/>
          <a:chExt cx="0" cy="0"/>
        </a:xfrm>
      </p:grpSpPr>
      <p:sp>
        <p:nvSpPr>
          <p:cNvPr id="280" name="Shape 280"/>
          <p:cNvSpPr>
            <a:spLocks noGrp="1"/>
          </p:cNvSpPr>
          <p:nvPr>
            <p:ph type="body" idx="13"/>
          </p:nvPr>
        </p:nvSpPr>
        <p:spPr>
          <a:xfrm>
            <a:off x="3783459" y="-11212"/>
            <a:ext cx="5377979" cy="6881912"/>
          </a:xfrm>
          <a:custGeom>
            <a:avLst/>
            <a:gdLst/>
            <a:ahLst/>
            <a:cxnLst>
              <a:cxn ang="0">
                <a:pos x="wd2" y="hd2"/>
              </a:cxn>
              <a:cxn ang="5400000">
                <a:pos x="wd2" y="hd2"/>
              </a:cxn>
              <a:cxn ang="10800000">
                <a:pos x="wd2" y="hd2"/>
              </a:cxn>
              <a:cxn ang="16200000">
                <a:pos x="wd2" y="hd2"/>
              </a:cxn>
            </a:cxnLst>
            <a:rect l="0" t="0" r="r" b="b"/>
            <a:pathLst>
              <a:path w="21600" h="21600" extrusionOk="0">
                <a:moveTo>
                  <a:pt x="6469" y="35"/>
                </a:moveTo>
                <a:lnTo>
                  <a:pt x="21600" y="0"/>
                </a:lnTo>
                <a:lnTo>
                  <a:pt x="21565" y="21600"/>
                </a:lnTo>
                <a:lnTo>
                  <a:pt x="0" y="21600"/>
                </a:lnTo>
                <a:lnTo>
                  <a:pt x="6469" y="35"/>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281" name="Shape 281"/>
          <p:cNvSpPr>
            <a:spLocks noGrp="1"/>
          </p:cNvSpPr>
          <p:nvPr>
            <p:ph type="title"/>
          </p:nvPr>
        </p:nvSpPr>
        <p:spPr>
          <a:xfrm>
            <a:off x="659625" y="879500"/>
            <a:ext cx="2857637" cy="2855781"/>
          </a:xfrm>
          <a:prstGeom prst="rect">
            <a:avLst/>
          </a:prstGeom>
        </p:spPr>
        <p:txBody>
          <a:bodyPr/>
          <a:lstStyle>
            <a:lvl1pPr>
              <a:lnSpc>
                <a:spcPct val="70000"/>
              </a:lnSpc>
              <a:defRPr sz="4700" spc="-141" baseline="8928"/>
            </a:lvl1pPr>
          </a:lstStyle>
          <a:p>
            <a:r>
              <a:t>Title Text</a:t>
            </a:r>
          </a:p>
        </p:txBody>
      </p:sp>
      <p:sp>
        <p:nvSpPr>
          <p:cNvPr id="282" name="Shape 282"/>
          <p:cNvSpPr>
            <a:spLocks noGrp="1"/>
          </p:cNvSpPr>
          <p:nvPr>
            <p:ph type="body" sz="quarter" idx="1"/>
          </p:nvPr>
        </p:nvSpPr>
        <p:spPr>
          <a:xfrm>
            <a:off x="659625" y="4068423"/>
            <a:ext cx="2857637" cy="1906431"/>
          </a:xfrm>
          <a:prstGeom prst="rect">
            <a:avLst/>
          </a:prstGeom>
        </p:spPr>
        <p:txBody>
          <a:bodyPr anchor="b"/>
          <a:lstStyle/>
          <a:p>
            <a:r>
              <a:t>Body Level One</a:t>
            </a:r>
          </a:p>
          <a:p>
            <a:pPr lvl="1"/>
            <a:r>
              <a:t>Body Level Two</a:t>
            </a:r>
          </a:p>
          <a:p>
            <a:pPr lvl="2"/>
            <a:r>
              <a:t>Body Level Three</a:t>
            </a:r>
          </a:p>
          <a:p>
            <a:pPr lvl="3"/>
            <a:r>
              <a:t>Body Level Four</a:t>
            </a:r>
          </a:p>
          <a:p>
            <a:pPr lvl="4"/>
            <a:r>
              <a:t>Body Level Five</a:t>
            </a:r>
          </a:p>
        </p:txBody>
      </p:sp>
      <p:sp>
        <p:nvSpPr>
          <p:cNvPr id="283" name="Shape 283"/>
          <p:cNvSpPr>
            <a:spLocks noGrp="1"/>
          </p:cNvSpPr>
          <p:nvPr>
            <p:ph type="sldNum" sz="quarter" idx="2"/>
          </p:nvPr>
        </p:nvSpPr>
        <p:spPr>
          <a:xfrm>
            <a:off x="4405046" y="879500"/>
            <a:ext cx="333909" cy="413703"/>
          </a:xfrm>
          <a:prstGeom prst="rect">
            <a:avLst/>
          </a:prstGeom>
        </p:spPr>
        <p:txBody>
          <a:bodyPr/>
          <a:lstStyle/>
          <a:p>
            <a:fld id="{86CB4B4D-7CA3-9044-876B-883B54F8677D}" type="slidenum">
              <a:t>‹#›</a:t>
            </a:fld>
            <a:endParaRPr/>
          </a:p>
        </p:txBody>
      </p:sp>
    </p:spTree>
  </p:cSld>
  <p:clrMapOvr>
    <a:masterClrMapping/>
  </p:clrMapOvr>
  <p:transition xmlns:p14="http://schemas.microsoft.com/office/powerpoint/2010/mai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Multi Skew Image 8">
    <p:spTree>
      <p:nvGrpSpPr>
        <p:cNvPr id="1" name=""/>
        <p:cNvGrpSpPr/>
        <p:nvPr/>
      </p:nvGrpSpPr>
      <p:grpSpPr>
        <a:xfrm>
          <a:off x="0" y="0"/>
          <a:ext cx="0" cy="0"/>
          <a:chOff x="0" y="0"/>
          <a:chExt cx="0" cy="0"/>
        </a:xfrm>
      </p:grpSpPr>
      <p:sp>
        <p:nvSpPr>
          <p:cNvPr id="410" name="Shape 410"/>
          <p:cNvSpPr>
            <a:spLocks noGrp="1"/>
          </p:cNvSpPr>
          <p:nvPr>
            <p:ph type="sldNum" sz="quarter" idx="2"/>
          </p:nvPr>
        </p:nvSpPr>
        <p:spPr>
          <a:xfrm>
            <a:off x="8187560" y="5622901"/>
            <a:ext cx="333909" cy="413703"/>
          </a:xfrm>
          <a:prstGeom prst="rect">
            <a:avLst/>
          </a:prstGeom>
        </p:spPr>
        <p:txBody>
          <a:bodyPr/>
          <a:lstStyle/>
          <a:p>
            <a:fld id="{86CB4B4D-7CA3-9044-876B-883B54F8677D}" type="slidenum">
              <a:t>‹#›</a:t>
            </a:fld>
            <a:endParaRPr/>
          </a:p>
        </p:txBody>
      </p:sp>
      <p:sp>
        <p:nvSpPr>
          <p:cNvPr id="411" name="Shape 411"/>
          <p:cNvSpPr>
            <a:spLocks noGrp="1"/>
          </p:cNvSpPr>
          <p:nvPr>
            <p:ph type="title"/>
          </p:nvPr>
        </p:nvSpPr>
        <p:spPr>
          <a:xfrm>
            <a:off x="659625" y="879500"/>
            <a:ext cx="2619155" cy="2857914"/>
          </a:xfrm>
          <a:prstGeom prst="rect">
            <a:avLst/>
          </a:prstGeom>
        </p:spPr>
        <p:txBody>
          <a:bodyPr/>
          <a:lstStyle>
            <a:lvl1pPr>
              <a:lnSpc>
                <a:spcPct val="70000"/>
              </a:lnSpc>
              <a:defRPr sz="4700" spc="-141" baseline="8928"/>
            </a:lvl1pPr>
          </a:lstStyle>
          <a:p>
            <a:r>
              <a:t>Title Text</a:t>
            </a:r>
          </a:p>
        </p:txBody>
      </p:sp>
      <p:sp>
        <p:nvSpPr>
          <p:cNvPr id="412" name="Shape 412"/>
          <p:cNvSpPr>
            <a:spLocks noGrp="1"/>
          </p:cNvSpPr>
          <p:nvPr>
            <p:ph type="body" sz="quarter" idx="13"/>
          </p:nvPr>
        </p:nvSpPr>
        <p:spPr>
          <a:xfrm>
            <a:off x="3636971" y="0"/>
            <a:ext cx="1699668" cy="2549501"/>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413" name="Shape 413"/>
          <p:cNvSpPr>
            <a:spLocks noGrp="1"/>
          </p:cNvSpPr>
          <p:nvPr>
            <p:ph type="body" sz="quarter" idx="14"/>
          </p:nvPr>
        </p:nvSpPr>
        <p:spPr>
          <a:xfrm>
            <a:off x="4486852" y="1058333"/>
            <a:ext cx="1699667" cy="2549501"/>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EBEDEF"/>
          </a:solidFill>
        </p:spPr>
        <p:txBody>
          <a:bodyPr anchor="ctr"/>
          <a:lstStyle/>
          <a:p>
            <a:pPr>
              <a:lnSpc>
                <a:spcPct val="100000"/>
              </a:lnSpc>
              <a:defRPr sz="3200" b="1">
                <a:solidFill>
                  <a:srgbClr val="000000"/>
                </a:solidFill>
              </a:defRPr>
            </a:pPr>
            <a:endParaRPr/>
          </a:p>
        </p:txBody>
      </p:sp>
      <p:sp>
        <p:nvSpPr>
          <p:cNvPr id="414" name="Shape 414"/>
          <p:cNvSpPr>
            <a:spLocks noGrp="1"/>
          </p:cNvSpPr>
          <p:nvPr>
            <p:ph type="body" sz="quarter" idx="15"/>
          </p:nvPr>
        </p:nvSpPr>
        <p:spPr>
          <a:xfrm>
            <a:off x="5690068" y="618066"/>
            <a:ext cx="1699667" cy="2549501"/>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415" name="Shape 415"/>
          <p:cNvSpPr>
            <a:spLocks noGrp="1"/>
          </p:cNvSpPr>
          <p:nvPr>
            <p:ph type="body" sz="quarter" idx="16"/>
          </p:nvPr>
        </p:nvSpPr>
        <p:spPr>
          <a:xfrm>
            <a:off x="6575822" y="1521330"/>
            <a:ext cx="1699667" cy="2549501"/>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EBEDEF"/>
          </a:solidFill>
        </p:spPr>
        <p:txBody>
          <a:bodyPr anchor="ctr"/>
          <a:lstStyle/>
          <a:p>
            <a:pPr>
              <a:lnSpc>
                <a:spcPct val="100000"/>
              </a:lnSpc>
              <a:defRPr sz="3200" b="1">
                <a:solidFill>
                  <a:srgbClr val="000000"/>
                </a:solidFill>
              </a:defRPr>
            </a:pPr>
            <a:endParaRPr/>
          </a:p>
        </p:txBody>
      </p:sp>
      <p:sp>
        <p:nvSpPr>
          <p:cNvPr id="416" name="Shape 416"/>
          <p:cNvSpPr>
            <a:spLocks noGrp="1"/>
          </p:cNvSpPr>
          <p:nvPr>
            <p:ph type="body" sz="quarter" idx="1"/>
          </p:nvPr>
        </p:nvSpPr>
        <p:spPr>
          <a:xfrm>
            <a:off x="659625" y="4266886"/>
            <a:ext cx="3334398" cy="1711615"/>
          </a:xfrm>
          <a:prstGeom prst="rect">
            <a:avLst/>
          </a:prstGeom>
        </p:spPr>
        <p:txBody>
          <a:bodyPr anchor="b"/>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Multi Skew Image 9">
    <p:spTree>
      <p:nvGrpSpPr>
        <p:cNvPr id="1" name=""/>
        <p:cNvGrpSpPr/>
        <p:nvPr/>
      </p:nvGrpSpPr>
      <p:grpSpPr>
        <a:xfrm>
          <a:off x="0" y="0"/>
          <a:ext cx="0" cy="0"/>
          <a:chOff x="0" y="0"/>
          <a:chExt cx="0" cy="0"/>
        </a:xfrm>
      </p:grpSpPr>
      <p:sp>
        <p:nvSpPr>
          <p:cNvPr id="423" name="Shape 423"/>
          <p:cNvSpPr>
            <a:spLocks noGrp="1"/>
          </p:cNvSpPr>
          <p:nvPr>
            <p:ph type="body" sz="quarter" idx="1"/>
          </p:nvPr>
        </p:nvSpPr>
        <p:spPr>
          <a:xfrm>
            <a:off x="5147466" y="4266886"/>
            <a:ext cx="3334398" cy="1711615"/>
          </a:xfrm>
          <a:prstGeom prst="rect">
            <a:avLst/>
          </a:prstGeom>
        </p:spPr>
        <p:txBody>
          <a:bodyPr anchor="b"/>
          <a:lstStyle/>
          <a:p>
            <a:r>
              <a:t>Body Level One</a:t>
            </a:r>
          </a:p>
          <a:p>
            <a:pPr lvl="1"/>
            <a:r>
              <a:t>Body Level Two</a:t>
            </a:r>
          </a:p>
          <a:p>
            <a:pPr lvl="2"/>
            <a:r>
              <a:t>Body Level Three</a:t>
            </a:r>
          </a:p>
          <a:p>
            <a:pPr lvl="3"/>
            <a:r>
              <a:t>Body Level Four</a:t>
            </a:r>
          </a:p>
          <a:p>
            <a:pPr lvl="4"/>
            <a:r>
              <a:t>Body Level Five</a:t>
            </a:r>
          </a:p>
        </p:txBody>
      </p:sp>
      <p:sp>
        <p:nvSpPr>
          <p:cNvPr id="424" name="Shape 424"/>
          <p:cNvSpPr>
            <a:spLocks noGrp="1"/>
          </p:cNvSpPr>
          <p:nvPr>
            <p:ph type="sldNum" sz="quarter" idx="2"/>
          </p:nvPr>
        </p:nvSpPr>
        <p:spPr>
          <a:xfrm>
            <a:off x="620020" y="879500"/>
            <a:ext cx="333909" cy="413703"/>
          </a:xfrm>
          <a:prstGeom prst="rect">
            <a:avLst/>
          </a:prstGeom>
        </p:spPr>
        <p:txBody>
          <a:bodyPr/>
          <a:lstStyle/>
          <a:p>
            <a:fld id="{86CB4B4D-7CA3-9044-876B-883B54F8677D}" type="slidenum">
              <a:t>‹#›</a:t>
            </a:fld>
            <a:endParaRPr/>
          </a:p>
        </p:txBody>
      </p:sp>
      <p:sp>
        <p:nvSpPr>
          <p:cNvPr id="425" name="Shape 425"/>
          <p:cNvSpPr>
            <a:spLocks noGrp="1"/>
          </p:cNvSpPr>
          <p:nvPr>
            <p:ph type="title"/>
          </p:nvPr>
        </p:nvSpPr>
        <p:spPr>
          <a:xfrm>
            <a:off x="5147466" y="879500"/>
            <a:ext cx="3334398" cy="2857914"/>
          </a:xfrm>
          <a:prstGeom prst="rect">
            <a:avLst/>
          </a:prstGeom>
        </p:spPr>
        <p:txBody>
          <a:bodyPr/>
          <a:lstStyle>
            <a:lvl1pPr>
              <a:lnSpc>
                <a:spcPct val="70000"/>
              </a:lnSpc>
              <a:defRPr sz="4700" spc="-141" baseline="8928"/>
            </a:lvl1pPr>
          </a:lstStyle>
          <a:p>
            <a:r>
              <a:t>Title Text</a:t>
            </a:r>
          </a:p>
        </p:txBody>
      </p:sp>
      <p:sp>
        <p:nvSpPr>
          <p:cNvPr id="426" name="Shape 426"/>
          <p:cNvSpPr>
            <a:spLocks noGrp="1"/>
          </p:cNvSpPr>
          <p:nvPr>
            <p:ph type="body" sz="quarter" idx="13"/>
          </p:nvPr>
        </p:nvSpPr>
        <p:spPr>
          <a:xfrm rot="2700000">
            <a:off x="711845" y="2783354"/>
            <a:ext cx="1721724" cy="1291293"/>
          </a:xfrm>
          <a:prstGeom prst="rect">
            <a:avLst/>
          </a:prstGeom>
          <a:solidFill>
            <a:srgbClr val="DCDEE0"/>
          </a:solidFill>
        </p:spPr>
        <p:txBody>
          <a:bodyPr anchor="ctr"/>
          <a:lstStyle/>
          <a:p>
            <a:pPr>
              <a:lnSpc>
                <a:spcPct val="100000"/>
              </a:lnSpc>
              <a:defRPr sz="3200" b="1">
                <a:solidFill>
                  <a:srgbClr val="000000"/>
                </a:solidFill>
              </a:defRPr>
            </a:pPr>
            <a:endParaRPr/>
          </a:p>
        </p:txBody>
      </p:sp>
      <p:sp>
        <p:nvSpPr>
          <p:cNvPr id="427" name="Shape 427"/>
          <p:cNvSpPr>
            <a:spLocks noGrp="1"/>
          </p:cNvSpPr>
          <p:nvPr>
            <p:ph type="body" sz="quarter" idx="14"/>
          </p:nvPr>
        </p:nvSpPr>
        <p:spPr>
          <a:xfrm rot="2700000">
            <a:off x="1710888" y="1451296"/>
            <a:ext cx="1721724" cy="1291293"/>
          </a:xfrm>
          <a:prstGeom prst="rect">
            <a:avLst/>
          </a:prstGeom>
          <a:solidFill>
            <a:srgbClr val="DCDEE0"/>
          </a:solidFill>
        </p:spPr>
        <p:txBody>
          <a:bodyPr anchor="ctr"/>
          <a:lstStyle/>
          <a:p>
            <a:pPr>
              <a:lnSpc>
                <a:spcPct val="100000"/>
              </a:lnSpc>
              <a:defRPr sz="3200" b="1">
                <a:solidFill>
                  <a:srgbClr val="000000"/>
                </a:solidFill>
              </a:defRPr>
            </a:pPr>
            <a:endParaRPr/>
          </a:p>
        </p:txBody>
      </p:sp>
      <p:sp>
        <p:nvSpPr>
          <p:cNvPr id="428" name="Shape 428"/>
          <p:cNvSpPr>
            <a:spLocks noGrp="1"/>
          </p:cNvSpPr>
          <p:nvPr>
            <p:ph type="body" sz="quarter" idx="15"/>
          </p:nvPr>
        </p:nvSpPr>
        <p:spPr>
          <a:xfrm rot="2700000">
            <a:off x="2709932" y="2783354"/>
            <a:ext cx="1721724" cy="1291293"/>
          </a:xfrm>
          <a:prstGeom prst="rect">
            <a:avLst/>
          </a:prstGeom>
          <a:solidFill>
            <a:srgbClr val="DCDEE0"/>
          </a:solidFill>
        </p:spPr>
        <p:txBody>
          <a:bodyPr anchor="ctr"/>
          <a:lstStyle/>
          <a:p>
            <a:pPr>
              <a:lnSpc>
                <a:spcPct val="100000"/>
              </a:lnSpc>
              <a:defRPr sz="3200" b="1">
                <a:solidFill>
                  <a:srgbClr val="000000"/>
                </a:solidFill>
              </a:defRPr>
            </a:pPr>
            <a:endParaRPr/>
          </a:p>
        </p:txBody>
      </p:sp>
      <p:sp>
        <p:nvSpPr>
          <p:cNvPr id="429" name="Shape 429"/>
          <p:cNvSpPr>
            <a:spLocks noGrp="1"/>
          </p:cNvSpPr>
          <p:nvPr>
            <p:ph type="body" sz="quarter" idx="16"/>
          </p:nvPr>
        </p:nvSpPr>
        <p:spPr>
          <a:xfrm rot="2700000">
            <a:off x="1710888" y="4115412"/>
            <a:ext cx="1721724" cy="1291293"/>
          </a:xfrm>
          <a:prstGeom prst="rect">
            <a:avLst/>
          </a:prstGeom>
          <a:solidFill>
            <a:srgbClr val="DCDEE0"/>
          </a:solidFill>
        </p:spPr>
        <p:txBody>
          <a:bodyPr anchor="ctr"/>
          <a:lstStyle/>
          <a:p>
            <a:pPr>
              <a:lnSpc>
                <a:spcPct val="100000"/>
              </a:lnSpc>
              <a:defRPr sz="3200" b="1">
                <a:solidFill>
                  <a:srgbClr val="000000"/>
                </a:solidFill>
              </a:defRPr>
            </a:pPr>
            <a:endParaRPr/>
          </a:p>
        </p:txBody>
      </p:sp>
    </p:spTree>
  </p:cSld>
  <p:clrMapOvr>
    <a:masterClrMapping/>
  </p:clrMapOvr>
  <p:transition xmlns:p14="http://schemas.microsoft.com/office/powerpoint/2010/main" spd="med"/>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Services 1">
    <p:spTree>
      <p:nvGrpSpPr>
        <p:cNvPr id="1" name=""/>
        <p:cNvGrpSpPr/>
        <p:nvPr/>
      </p:nvGrpSpPr>
      <p:grpSpPr>
        <a:xfrm>
          <a:off x="0" y="0"/>
          <a:ext cx="0" cy="0"/>
          <a:chOff x="0" y="0"/>
          <a:chExt cx="0" cy="0"/>
        </a:xfrm>
      </p:grpSpPr>
      <p:sp>
        <p:nvSpPr>
          <p:cNvPr id="436" name="Shape 436"/>
          <p:cNvSpPr>
            <a:spLocks noGrp="1"/>
          </p:cNvSpPr>
          <p:nvPr>
            <p:ph type="title"/>
          </p:nvPr>
        </p:nvSpPr>
        <p:spPr>
          <a:xfrm>
            <a:off x="659625" y="879500"/>
            <a:ext cx="3332169" cy="2224534"/>
          </a:xfrm>
          <a:prstGeom prst="rect">
            <a:avLst/>
          </a:prstGeom>
        </p:spPr>
        <p:txBody>
          <a:bodyPr/>
          <a:lstStyle>
            <a:lvl1pPr>
              <a:lnSpc>
                <a:spcPct val="70000"/>
              </a:lnSpc>
              <a:defRPr sz="4700" spc="-141" baseline="8928"/>
            </a:lvl1pPr>
          </a:lstStyle>
          <a:p>
            <a:r>
              <a:t>Title Text</a:t>
            </a:r>
          </a:p>
        </p:txBody>
      </p:sp>
      <p:sp>
        <p:nvSpPr>
          <p:cNvPr id="437" name="Shape 437"/>
          <p:cNvSpPr>
            <a:spLocks noGrp="1"/>
          </p:cNvSpPr>
          <p:nvPr>
            <p:ph type="sldNum" sz="quarter" idx="2"/>
          </p:nvPr>
        </p:nvSpPr>
        <p:spPr>
          <a:prstGeom prst="rect">
            <a:avLst/>
          </a:prstGeom>
        </p:spPr>
        <p:txBody>
          <a:bodyPr/>
          <a:lstStyle/>
          <a:p>
            <a:fld id="{86CB4B4D-7CA3-9044-876B-883B54F8677D}" type="slidenum">
              <a:t>‹#›</a:t>
            </a:fld>
            <a:endParaRPr/>
          </a:p>
        </p:txBody>
      </p:sp>
      <p:sp>
        <p:nvSpPr>
          <p:cNvPr id="438" name="Shape 438"/>
          <p:cNvSpPr>
            <a:spLocks noGrp="1"/>
          </p:cNvSpPr>
          <p:nvPr>
            <p:ph type="body" sz="quarter" idx="1"/>
          </p:nvPr>
        </p:nvSpPr>
        <p:spPr>
          <a:xfrm>
            <a:off x="4569269" y="879500"/>
            <a:ext cx="3082931" cy="2224534"/>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439" name="Shape 439"/>
          <p:cNvSpPr>
            <a:spLocks noGrp="1"/>
          </p:cNvSpPr>
          <p:nvPr>
            <p:ph type="pic" sz="quarter" idx="13"/>
          </p:nvPr>
        </p:nvSpPr>
        <p:spPr>
          <a:xfrm>
            <a:off x="3251602" y="3859074"/>
            <a:ext cx="442380" cy="589840"/>
          </a:xfrm>
          <a:prstGeom prst="rect">
            <a:avLst/>
          </a:prstGeom>
        </p:spPr>
        <p:txBody>
          <a:bodyPr lIns="38404" tIns="19202" rIns="38404" bIns="19202"/>
          <a:lstStyle/>
          <a:p>
            <a:endParaRPr dirty="0"/>
          </a:p>
        </p:txBody>
      </p:sp>
      <p:sp>
        <p:nvSpPr>
          <p:cNvPr id="440" name="Shape 440"/>
          <p:cNvSpPr>
            <a:spLocks noGrp="1"/>
          </p:cNvSpPr>
          <p:nvPr>
            <p:ph type="pic" sz="quarter" idx="14"/>
          </p:nvPr>
        </p:nvSpPr>
        <p:spPr>
          <a:xfrm>
            <a:off x="5426492" y="3890871"/>
            <a:ext cx="450366" cy="600489"/>
          </a:xfrm>
          <a:prstGeom prst="rect">
            <a:avLst/>
          </a:prstGeom>
        </p:spPr>
        <p:txBody>
          <a:bodyPr lIns="38404" tIns="19202" rIns="38404" bIns="19202"/>
          <a:lstStyle/>
          <a:p>
            <a:endParaRPr/>
          </a:p>
        </p:txBody>
      </p:sp>
      <p:sp>
        <p:nvSpPr>
          <p:cNvPr id="441" name="Shape 441"/>
          <p:cNvSpPr>
            <a:spLocks noGrp="1"/>
          </p:cNvSpPr>
          <p:nvPr>
            <p:ph type="body" sz="quarter" idx="15"/>
          </p:nvPr>
        </p:nvSpPr>
        <p:spPr>
          <a:xfrm>
            <a:off x="614270" y="4610902"/>
            <a:ext cx="1635446" cy="477425"/>
          </a:xfrm>
          <a:prstGeom prst="rect">
            <a:avLst/>
          </a:prstGeom>
        </p:spPr>
        <p:txBody>
          <a:bodyPr anchor="ctr"/>
          <a:lstStyle>
            <a:lvl1pPr algn="ctr">
              <a:lnSpc>
                <a:spcPct val="100000"/>
              </a:lnSpc>
              <a:defRPr sz="1300" b="1">
                <a:solidFill>
                  <a:srgbClr val="000000"/>
                </a:solidFill>
              </a:defRPr>
            </a:lvl1pPr>
          </a:lstStyle>
          <a:p>
            <a:r>
              <a:rPr dirty="0"/>
              <a:t>Service 1</a:t>
            </a:r>
          </a:p>
        </p:txBody>
      </p:sp>
      <p:sp>
        <p:nvSpPr>
          <p:cNvPr id="444" name="Shape 444"/>
          <p:cNvSpPr>
            <a:spLocks noGrp="1"/>
          </p:cNvSpPr>
          <p:nvPr>
            <p:ph type="body" sz="quarter" idx="18"/>
          </p:nvPr>
        </p:nvSpPr>
        <p:spPr>
          <a:xfrm>
            <a:off x="614270" y="5215830"/>
            <a:ext cx="1635446" cy="759024"/>
          </a:xfrm>
          <a:prstGeom prst="rect">
            <a:avLst/>
          </a:prstGeom>
        </p:spPr>
        <p:txBody>
          <a:bodyPr anchor="ct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447" name="Shape 447"/>
          <p:cNvSpPr>
            <a:spLocks noGrp="1"/>
          </p:cNvSpPr>
          <p:nvPr>
            <p:ph type="pic" sz="quarter" idx="21"/>
          </p:nvPr>
        </p:nvSpPr>
        <p:spPr>
          <a:xfrm>
            <a:off x="1191166" y="3896427"/>
            <a:ext cx="442367" cy="589823"/>
          </a:xfrm>
          <a:prstGeom prst="rect">
            <a:avLst/>
          </a:prstGeom>
        </p:spPr>
        <p:txBody>
          <a:bodyPr lIns="38404" tIns="19202" rIns="38404" bIns="19202"/>
          <a:lstStyle/>
          <a:p>
            <a:endParaRPr dirty="0"/>
          </a:p>
        </p:txBody>
      </p:sp>
      <p:sp>
        <p:nvSpPr>
          <p:cNvPr id="448" name="Shape 448"/>
          <p:cNvSpPr/>
          <p:nvPr/>
        </p:nvSpPr>
        <p:spPr>
          <a:xfrm flipH="1" flipV="1">
            <a:off x="871944" y="4182438"/>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449" name="Shape 449"/>
          <p:cNvSpPr/>
          <p:nvPr/>
        </p:nvSpPr>
        <p:spPr>
          <a:xfrm flipH="1">
            <a:off x="-135268" y="4183368"/>
            <a:ext cx="1005528" cy="1"/>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450" name="Shape 450"/>
          <p:cNvSpPr/>
          <p:nvPr/>
        </p:nvSpPr>
        <p:spPr>
          <a:xfrm flipH="1" flipV="1">
            <a:off x="8161162" y="4010291"/>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451" name="Shape 451"/>
          <p:cNvSpPr/>
          <p:nvPr/>
        </p:nvSpPr>
        <p:spPr>
          <a:xfrm flipH="1">
            <a:off x="8297740" y="4186543"/>
            <a:ext cx="1024356" cy="1"/>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452" name="Shape 452"/>
          <p:cNvSpPr/>
          <p:nvPr/>
        </p:nvSpPr>
        <p:spPr>
          <a:xfrm flipH="1" flipV="1">
            <a:off x="2974758" y="4192686"/>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454" name="Shape 454"/>
          <p:cNvSpPr/>
          <p:nvPr/>
        </p:nvSpPr>
        <p:spPr>
          <a:xfrm flipH="1" flipV="1">
            <a:off x="1844210" y="4013466"/>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24" name="Shape 449"/>
          <p:cNvSpPr/>
          <p:nvPr userDrawn="1"/>
        </p:nvSpPr>
        <p:spPr>
          <a:xfrm flipH="1">
            <a:off x="1979478" y="4193823"/>
            <a:ext cx="1005528" cy="1"/>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25" name="Shape 452"/>
          <p:cNvSpPr/>
          <p:nvPr userDrawn="1"/>
        </p:nvSpPr>
        <p:spPr>
          <a:xfrm flipH="1" flipV="1">
            <a:off x="5110613" y="4196393"/>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26" name="Shape 454"/>
          <p:cNvSpPr/>
          <p:nvPr userDrawn="1"/>
        </p:nvSpPr>
        <p:spPr>
          <a:xfrm flipH="1" flipV="1">
            <a:off x="3980065" y="4017173"/>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27" name="Shape 449"/>
          <p:cNvSpPr/>
          <p:nvPr userDrawn="1"/>
        </p:nvSpPr>
        <p:spPr>
          <a:xfrm flipH="1">
            <a:off x="4115333" y="4197530"/>
            <a:ext cx="1005528" cy="1"/>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28" name="Shape 452"/>
          <p:cNvSpPr/>
          <p:nvPr userDrawn="1"/>
        </p:nvSpPr>
        <p:spPr>
          <a:xfrm flipH="1" flipV="1">
            <a:off x="7190941" y="4168435"/>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29" name="Shape 454"/>
          <p:cNvSpPr/>
          <p:nvPr userDrawn="1"/>
        </p:nvSpPr>
        <p:spPr>
          <a:xfrm flipH="1" flipV="1">
            <a:off x="6060393" y="3989215"/>
            <a:ext cx="135268" cy="180357"/>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30" name="Shape 449"/>
          <p:cNvSpPr/>
          <p:nvPr userDrawn="1"/>
        </p:nvSpPr>
        <p:spPr>
          <a:xfrm flipH="1">
            <a:off x="6195661" y="4169572"/>
            <a:ext cx="1005528" cy="1"/>
          </a:xfrm>
          <a:prstGeom prst="line">
            <a:avLst/>
          </a:prstGeom>
          <a:ln w="12700">
            <a:solidFill>
              <a:srgbClr val="A6AAA9"/>
            </a:solidFill>
            <a:miter lim="400000"/>
          </a:ln>
        </p:spPr>
        <p:txBody>
          <a:bodyPr lIns="21336" tIns="21336" rIns="21336" bIns="21336" anchor="ctr"/>
          <a:lstStyle/>
          <a:p>
            <a:pPr>
              <a:defRPr sz="3200" b="1">
                <a:latin typeface="+mn-lt"/>
                <a:ea typeface="+mn-ea"/>
                <a:cs typeface="+mn-cs"/>
                <a:sym typeface="Helvetica"/>
              </a:defRPr>
            </a:pPr>
            <a:endParaRPr/>
          </a:p>
        </p:txBody>
      </p:sp>
      <p:sp>
        <p:nvSpPr>
          <p:cNvPr id="31" name="Shape 447"/>
          <p:cNvSpPr>
            <a:spLocks noGrp="1"/>
          </p:cNvSpPr>
          <p:nvPr>
            <p:ph type="pic" sz="quarter" idx="22"/>
          </p:nvPr>
        </p:nvSpPr>
        <p:spPr>
          <a:xfrm>
            <a:off x="7502286" y="3874661"/>
            <a:ext cx="442367" cy="589823"/>
          </a:xfrm>
          <a:prstGeom prst="rect">
            <a:avLst/>
          </a:prstGeom>
        </p:spPr>
        <p:txBody>
          <a:bodyPr lIns="38404" tIns="19202" rIns="38404" bIns="19202"/>
          <a:lstStyle/>
          <a:p>
            <a:endParaRPr/>
          </a:p>
        </p:txBody>
      </p:sp>
      <p:sp>
        <p:nvSpPr>
          <p:cNvPr id="33" name="Shape 441"/>
          <p:cNvSpPr>
            <a:spLocks noGrp="1"/>
          </p:cNvSpPr>
          <p:nvPr>
            <p:ph type="body" sz="quarter" idx="23"/>
          </p:nvPr>
        </p:nvSpPr>
        <p:spPr>
          <a:xfrm>
            <a:off x="2726098" y="4610902"/>
            <a:ext cx="1635446" cy="477425"/>
          </a:xfrm>
          <a:prstGeom prst="rect">
            <a:avLst/>
          </a:prstGeom>
        </p:spPr>
        <p:txBody>
          <a:bodyPr anchor="ctr"/>
          <a:lstStyle>
            <a:lvl1pPr algn="ctr">
              <a:lnSpc>
                <a:spcPct val="100000"/>
              </a:lnSpc>
              <a:defRPr sz="1300" b="1">
                <a:solidFill>
                  <a:srgbClr val="000000"/>
                </a:solidFill>
              </a:defRPr>
            </a:lvl1pPr>
          </a:lstStyle>
          <a:p>
            <a:r>
              <a:rPr dirty="0"/>
              <a:t>Service 1</a:t>
            </a:r>
          </a:p>
        </p:txBody>
      </p:sp>
      <p:sp>
        <p:nvSpPr>
          <p:cNvPr id="34" name="Shape 444"/>
          <p:cNvSpPr>
            <a:spLocks noGrp="1"/>
          </p:cNvSpPr>
          <p:nvPr>
            <p:ph type="body" sz="quarter" idx="24"/>
          </p:nvPr>
        </p:nvSpPr>
        <p:spPr>
          <a:xfrm>
            <a:off x="2726098" y="5215830"/>
            <a:ext cx="1635446" cy="759024"/>
          </a:xfrm>
          <a:prstGeom prst="rect">
            <a:avLst/>
          </a:prstGeom>
        </p:spPr>
        <p:txBody>
          <a:bodyPr anchor="ct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35" name="Shape 441"/>
          <p:cNvSpPr>
            <a:spLocks noGrp="1"/>
          </p:cNvSpPr>
          <p:nvPr>
            <p:ph type="body" sz="quarter" idx="25"/>
          </p:nvPr>
        </p:nvSpPr>
        <p:spPr>
          <a:xfrm>
            <a:off x="4876027" y="4610902"/>
            <a:ext cx="1635446" cy="477425"/>
          </a:xfrm>
          <a:prstGeom prst="rect">
            <a:avLst/>
          </a:prstGeom>
        </p:spPr>
        <p:txBody>
          <a:bodyPr anchor="ctr"/>
          <a:lstStyle>
            <a:lvl1pPr algn="ctr">
              <a:lnSpc>
                <a:spcPct val="100000"/>
              </a:lnSpc>
              <a:defRPr sz="1300" b="1">
                <a:solidFill>
                  <a:srgbClr val="000000"/>
                </a:solidFill>
              </a:defRPr>
            </a:lvl1pPr>
          </a:lstStyle>
          <a:p>
            <a:r>
              <a:rPr dirty="0"/>
              <a:t>Service 1</a:t>
            </a:r>
          </a:p>
        </p:txBody>
      </p:sp>
      <p:sp>
        <p:nvSpPr>
          <p:cNvPr id="36" name="Shape 444"/>
          <p:cNvSpPr>
            <a:spLocks noGrp="1"/>
          </p:cNvSpPr>
          <p:nvPr>
            <p:ph type="body" sz="quarter" idx="26"/>
          </p:nvPr>
        </p:nvSpPr>
        <p:spPr>
          <a:xfrm>
            <a:off x="4876027" y="5215830"/>
            <a:ext cx="1635446" cy="759024"/>
          </a:xfrm>
          <a:prstGeom prst="rect">
            <a:avLst/>
          </a:prstGeom>
        </p:spPr>
        <p:txBody>
          <a:bodyPr anchor="ct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
        <p:nvSpPr>
          <p:cNvPr id="37" name="Shape 441"/>
          <p:cNvSpPr>
            <a:spLocks noGrp="1"/>
          </p:cNvSpPr>
          <p:nvPr>
            <p:ph type="body" sz="quarter" idx="27"/>
          </p:nvPr>
        </p:nvSpPr>
        <p:spPr>
          <a:xfrm>
            <a:off x="6953385" y="4610902"/>
            <a:ext cx="1635446" cy="477425"/>
          </a:xfrm>
          <a:prstGeom prst="rect">
            <a:avLst/>
          </a:prstGeom>
        </p:spPr>
        <p:txBody>
          <a:bodyPr anchor="ctr"/>
          <a:lstStyle>
            <a:lvl1pPr algn="ctr">
              <a:lnSpc>
                <a:spcPct val="100000"/>
              </a:lnSpc>
              <a:defRPr sz="1300" b="1">
                <a:solidFill>
                  <a:srgbClr val="000000"/>
                </a:solidFill>
              </a:defRPr>
            </a:lvl1pPr>
          </a:lstStyle>
          <a:p>
            <a:r>
              <a:rPr dirty="0"/>
              <a:t>Service 1</a:t>
            </a:r>
          </a:p>
        </p:txBody>
      </p:sp>
      <p:sp>
        <p:nvSpPr>
          <p:cNvPr id="38" name="Shape 444"/>
          <p:cNvSpPr>
            <a:spLocks noGrp="1"/>
          </p:cNvSpPr>
          <p:nvPr>
            <p:ph type="body" sz="quarter" idx="28"/>
          </p:nvPr>
        </p:nvSpPr>
        <p:spPr>
          <a:xfrm>
            <a:off x="6953385" y="5215830"/>
            <a:ext cx="1635446" cy="759024"/>
          </a:xfrm>
          <a:prstGeom prst="rect">
            <a:avLst/>
          </a:prstGeom>
        </p:spPr>
        <p:txBody>
          <a:bodyPr anchor="ctr"/>
          <a:lstStyle>
            <a:lvl1pPr algn="ctr"/>
            <a:lvl2pPr algn="ctr"/>
            <a:lvl3pPr algn="ctr"/>
            <a:lvl4pPr algn="ctr"/>
            <a:lvl5pPr algn="ctr"/>
          </a:lstStyle>
          <a:p>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Services 9">
    <p:spTree>
      <p:nvGrpSpPr>
        <p:cNvPr id="1" name=""/>
        <p:cNvGrpSpPr/>
        <p:nvPr/>
      </p:nvGrpSpPr>
      <p:grpSpPr>
        <a:xfrm>
          <a:off x="0" y="0"/>
          <a:ext cx="0" cy="0"/>
          <a:chOff x="0" y="0"/>
          <a:chExt cx="0" cy="0"/>
        </a:xfrm>
      </p:grpSpPr>
      <p:sp>
        <p:nvSpPr>
          <p:cNvPr id="663" name="Shape 663"/>
          <p:cNvSpPr/>
          <p:nvPr/>
        </p:nvSpPr>
        <p:spPr>
          <a:xfrm>
            <a:off x="4574381" y="958220"/>
            <a:ext cx="809255" cy="1079007"/>
          </a:xfrm>
          <a:prstGeom prst="ellipse">
            <a:avLst/>
          </a:prstGeom>
          <a:ln w="25400">
            <a:solidFill>
              <a:srgbClr val="DCDEE0"/>
            </a:solidFill>
            <a:miter lim="400000"/>
          </a:ln>
        </p:spPr>
        <p:txBody>
          <a:bodyPr lIns="21336" tIns="21336" rIns="21336" bIns="21336" anchor="ctr"/>
          <a:lstStyle/>
          <a:p>
            <a:pPr>
              <a:defRPr sz="3200" b="1">
                <a:solidFill>
                  <a:srgbClr val="FFFFFF"/>
                </a:solidFill>
                <a:latin typeface="+mn-lt"/>
                <a:ea typeface="+mn-ea"/>
                <a:cs typeface="+mn-cs"/>
                <a:sym typeface="Helvetica"/>
              </a:defRPr>
            </a:pPr>
            <a:endParaRPr/>
          </a:p>
        </p:txBody>
      </p:sp>
      <p:sp>
        <p:nvSpPr>
          <p:cNvPr id="664" name="Shape 664"/>
          <p:cNvSpPr>
            <a:spLocks noGrp="1"/>
          </p:cNvSpPr>
          <p:nvPr>
            <p:ph type="title"/>
          </p:nvPr>
        </p:nvSpPr>
        <p:spPr>
          <a:xfrm>
            <a:off x="659625" y="879500"/>
            <a:ext cx="3332169" cy="2857079"/>
          </a:xfrm>
          <a:prstGeom prst="rect">
            <a:avLst/>
          </a:prstGeom>
        </p:spPr>
        <p:txBody>
          <a:bodyPr/>
          <a:lstStyle>
            <a:lvl1pPr>
              <a:lnSpc>
                <a:spcPct val="70000"/>
              </a:lnSpc>
              <a:defRPr sz="4700" spc="-141" baseline="8928"/>
            </a:lvl1pPr>
          </a:lstStyle>
          <a:p>
            <a:r>
              <a:t>Title Text</a:t>
            </a:r>
          </a:p>
        </p:txBody>
      </p:sp>
      <p:sp>
        <p:nvSpPr>
          <p:cNvPr id="665" name="Shape 665"/>
          <p:cNvSpPr>
            <a:spLocks noGrp="1"/>
          </p:cNvSpPr>
          <p:nvPr>
            <p:ph type="pic" sz="quarter" idx="13"/>
          </p:nvPr>
        </p:nvSpPr>
        <p:spPr>
          <a:xfrm>
            <a:off x="4859648" y="1338576"/>
            <a:ext cx="238721" cy="318294"/>
          </a:xfrm>
          <a:prstGeom prst="rect">
            <a:avLst/>
          </a:prstGeom>
        </p:spPr>
        <p:txBody>
          <a:bodyPr lIns="38404" tIns="19202" rIns="38404" bIns="19202"/>
          <a:lstStyle/>
          <a:p>
            <a:endParaRPr/>
          </a:p>
        </p:txBody>
      </p:sp>
      <p:sp>
        <p:nvSpPr>
          <p:cNvPr id="666" name="Shape 666"/>
          <p:cNvSpPr>
            <a:spLocks noGrp="1"/>
          </p:cNvSpPr>
          <p:nvPr>
            <p:ph type="sldNum" sz="quarter" idx="2"/>
          </p:nvPr>
        </p:nvSpPr>
        <p:spPr>
          <a:xfrm>
            <a:off x="620020" y="5626075"/>
            <a:ext cx="333909" cy="413703"/>
          </a:xfrm>
          <a:prstGeom prst="rect">
            <a:avLst/>
          </a:prstGeom>
        </p:spPr>
        <p:txBody>
          <a:bodyPr/>
          <a:lstStyle/>
          <a:p>
            <a:fld id="{86CB4B4D-7CA3-9044-876B-883B54F8677D}" type="slidenum">
              <a:t>‹#›</a:t>
            </a:fld>
            <a:endParaRPr/>
          </a:p>
        </p:txBody>
      </p:sp>
      <p:sp>
        <p:nvSpPr>
          <p:cNvPr id="667" name="Shape 667"/>
          <p:cNvSpPr/>
          <p:nvPr/>
        </p:nvSpPr>
        <p:spPr>
          <a:xfrm>
            <a:off x="4574381" y="2889497"/>
            <a:ext cx="809255" cy="1079007"/>
          </a:xfrm>
          <a:prstGeom prst="ellipse">
            <a:avLst/>
          </a:prstGeom>
          <a:ln w="25400">
            <a:solidFill>
              <a:srgbClr val="DCDEE0"/>
            </a:solidFill>
            <a:miter lim="400000"/>
          </a:ln>
        </p:spPr>
        <p:txBody>
          <a:bodyPr lIns="21336" tIns="21336" rIns="21336" bIns="21336" anchor="ctr"/>
          <a:lstStyle/>
          <a:p>
            <a:pPr>
              <a:defRPr sz="3200" b="1">
                <a:solidFill>
                  <a:srgbClr val="FFFFFF"/>
                </a:solidFill>
                <a:latin typeface="+mn-lt"/>
                <a:ea typeface="+mn-ea"/>
                <a:cs typeface="+mn-cs"/>
                <a:sym typeface="Helvetica"/>
              </a:defRPr>
            </a:pPr>
            <a:endParaRPr/>
          </a:p>
        </p:txBody>
      </p:sp>
      <p:sp>
        <p:nvSpPr>
          <p:cNvPr id="668" name="Shape 668"/>
          <p:cNvSpPr>
            <a:spLocks noGrp="1"/>
          </p:cNvSpPr>
          <p:nvPr>
            <p:ph type="pic" sz="quarter" idx="14"/>
          </p:nvPr>
        </p:nvSpPr>
        <p:spPr>
          <a:xfrm>
            <a:off x="4859648" y="3269853"/>
            <a:ext cx="238721" cy="318294"/>
          </a:xfrm>
          <a:prstGeom prst="rect">
            <a:avLst/>
          </a:prstGeom>
        </p:spPr>
        <p:txBody>
          <a:bodyPr lIns="38404" tIns="19202" rIns="38404" bIns="19202"/>
          <a:lstStyle/>
          <a:p>
            <a:endParaRPr/>
          </a:p>
        </p:txBody>
      </p:sp>
      <p:sp>
        <p:nvSpPr>
          <p:cNvPr id="669" name="Shape 669"/>
          <p:cNvSpPr/>
          <p:nvPr/>
        </p:nvSpPr>
        <p:spPr>
          <a:xfrm>
            <a:off x="4574381" y="4820773"/>
            <a:ext cx="809255" cy="1079007"/>
          </a:xfrm>
          <a:prstGeom prst="ellipse">
            <a:avLst/>
          </a:prstGeom>
          <a:ln w="25400">
            <a:solidFill>
              <a:srgbClr val="DCDEE0"/>
            </a:solidFill>
            <a:miter lim="400000"/>
          </a:ln>
        </p:spPr>
        <p:txBody>
          <a:bodyPr lIns="21336" tIns="21336" rIns="21336" bIns="21336" anchor="ctr"/>
          <a:lstStyle/>
          <a:p>
            <a:pPr>
              <a:defRPr sz="3200" b="1">
                <a:solidFill>
                  <a:srgbClr val="FFFFFF"/>
                </a:solidFill>
                <a:latin typeface="+mn-lt"/>
                <a:ea typeface="+mn-ea"/>
                <a:cs typeface="+mn-cs"/>
                <a:sym typeface="Helvetica"/>
              </a:defRPr>
            </a:pPr>
            <a:endParaRPr/>
          </a:p>
        </p:txBody>
      </p:sp>
      <p:sp>
        <p:nvSpPr>
          <p:cNvPr id="670" name="Shape 670"/>
          <p:cNvSpPr>
            <a:spLocks noGrp="1"/>
          </p:cNvSpPr>
          <p:nvPr>
            <p:ph type="pic" sz="quarter" idx="15"/>
          </p:nvPr>
        </p:nvSpPr>
        <p:spPr>
          <a:xfrm>
            <a:off x="4859648" y="5201130"/>
            <a:ext cx="238721" cy="318295"/>
          </a:xfrm>
          <a:prstGeom prst="rect">
            <a:avLst/>
          </a:prstGeom>
        </p:spPr>
        <p:txBody>
          <a:bodyPr lIns="38404" tIns="19202" rIns="38404" bIns="19202"/>
          <a:lstStyle/>
          <a:p>
            <a:endParaRPr/>
          </a:p>
        </p:txBody>
      </p:sp>
      <p:sp>
        <p:nvSpPr>
          <p:cNvPr id="671" name="Shape 671"/>
          <p:cNvSpPr>
            <a:spLocks noGrp="1"/>
          </p:cNvSpPr>
          <p:nvPr>
            <p:ph type="body" sz="quarter" idx="16"/>
          </p:nvPr>
        </p:nvSpPr>
        <p:spPr>
          <a:xfrm>
            <a:off x="5634049" y="879499"/>
            <a:ext cx="2847815" cy="477425"/>
          </a:xfrm>
          <a:prstGeom prst="rect">
            <a:avLst/>
          </a:prstGeom>
        </p:spPr>
        <p:txBody>
          <a:bodyPr anchor="ctr"/>
          <a:lstStyle>
            <a:lvl1pPr>
              <a:lnSpc>
                <a:spcPct val="100000"/>
              </a:lnSpc>
              <a:defRPr sz="1300" b="1">
                <a:solidFill>
                  <a:srgbClr val="000000"/>
                </a:solidFill>
              </a:defRPr>
            </a:lvl1pPr>
          </a:lstStyle>
          <a:p>
            <a:r>
              <a:t>Service 1</a:t>
            </a:r>
          </a:p>
        </p:txBody>
      </p:sp>
      <p:sp>
        <p:nvSpPr>
          <p:cNvPr id="672" name="Shape 672"/>
          <p:cNvSpPr>
            <a:spLocks noGrp="1"/>
          </p:cNvSpPr>
          <p:nvPr>
            <p:ph type="body" sz="quarter" idx="17"/>
          </p:nvPr>
        </p:nvSpPr>
        <p:spPr>
          <a:xfrm>
            <a:off x="5634049" y="1356923"/>
            <a:ext cx="2847815" cy="759024"/>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673" name="Shape 673"/>
          <p:cNvSpPr>
            <a:spLocks noGrp="1"/>
          </p:cNvSpPr>
          <p:nvPr>
            <p:ph type="body" sz="quarter" idx="18"/>
          </p:nvPr>
        </p:nvSpPr>
        <p:spPr>
          <a:xfrm>
            <a:off x="5634049" y="2810776"/>
            <a:ext cx="2847815" cy="477425"/>
          </a:xfrm>
          <a:prstGeom prst="rect">
            <a:avLst/>
          </a:prstGeom>
        </p:spPr>
        <p:txBody>
          <a:bodyPr anchor="ctr"/>
          <a:lstStyle>
            <a:lvl1pPr>
              <a:lnSpc>
                <a:spcPct val="100000"/>
              </a:lnSpc>
              <a:defRPr sz="1300" b="1">
                <a:solidFill>
                  <a:srgbClr val="000000"/>
                </a:solidFill>
              </a:defRPr>
            </a:lvl1pPr>
          </a:lstStyle>
          <a:p>
            <a:r>
              <a:t>Service 2</a:t>
            </a:r>
          </a:p>
        </p:txBody>
      </p:sp>
      <p:sp>
        <p:nvSpPr>
          <p:cNvPr id="674" name="Shape 674"/>
          <p:cNvSpPr>
            <a:spLocks noGrp="1"/>
          </p:cNvSpPr>
          <p:nvPr>
            <p:ph type="body" sz="quarter" idx="19"/>
          </p:nvPr>
        </p:nvSpPr>
        <p:spPr>
          <a:xfrm>
            <a:off x="5634049" y="3288200"/>
            <a:ext cx="2847815" cy="759024"/>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675" name="Shape 675"/>
          <p:cNvSpPr>
            <a:spLocks noGrp="1"/>
          </p:cNvSpPr>
          <p:nvPr>
            <p:ph type="body" sz="quarter" idx="20"/>
          </p:nvPr>
        </p:nvSpPr>
        <p:spPr>
          <a:xfrm>
            <a:off x="5634049" y="4742052"/>
            <a:ext cx="2847815" cy="477425"/>
          </a:xfrm>
          <a:prstGeom prst="rect">
            <a:avLst/>
          </a:prstGeom>
        </p:spPr>
        <p:txBody>
          <a:bodyPr anchor="ctr"/>
          <a:lstStyle>
            <a:lvl1pPr>
              <a:lnSpc>
                <a:spcPct val="100000"/>
              </a:lnSpc>
              <a:defRPr sz="1300" b="1">
                <a:solidFill>
                  <a:srgbClr val="000000"/>
                </a:solidFill>
              </a:defRPr>
            </a:lvl1pPr>
          </a:lstStyle>
          <a:p>
            <a:r>
              <a:t>Service 3</a:t>
            </a:r>
          </a:p>
        </p:txBody>
      </p:sp>
      <p:sp>
        <p:nvSpPr>
          <p:cNvPr id="676" name="Shape 676"/>
          <p:cNvSpPr>
            <a:spLocks noGrp="1"/>
          </p:cNvSpPr>
          <p:nvPr>
            <p:ph type="body" sz="quarter" idx="21"/>
          </p:nvPr>
        </p:nvSpPr>
        <p:spPr>
          <a:xfrm>
            <a:off x="5634049" y="5219477"/>
            <a:ext cx="2847815" cy="759024"/>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677" name="Shape 677"/>
          <p:cNvSpPr/>
          <p:nvPr/>
        </p:nvSpPr>
        <p:spPr>
          <a:xfrm flipV="1">
            <a:off x="4981390" y="3971678"/>
            <a:ext cx="0" cy="845921"/>
          </a:xfrm>
          <a:prstGeom prst="line">
            <a:avLst/>
          </a:prstGeom>
          <a:ln w="25400">
            <a:solidFill>
              <a:srgbClr val="DCDEE0"/>
            </a:solidFill>
            <a:miter lim="400000"/>
          </a:ln>
        </p:spPr>
        <p:txBody>
          <a:bodyPr lIns="21336" tIns="21336" rIns="21336" bIns="21336" anchor="ctr"/>
          <a:lstStyle/>
          <a:p>
            <a:pPr>
              <a:defRPr sz="3200" b="1">
                <a:latin typeface="+mn-lt"/>
                <a:ea typeface="+mn-ea"/>
                <a:cs typeface="+mn-cs"/>
                <a:sym typeface="Helvetica"/>
              </a:defRPr>
            </a:pPr>
            <a:endParaRPr/>
          </a:p>
        </p:txBody>
      </p:sp>
      <p:sp>
        <p:nvSpPr>
          <p:cNvPr id="678" name="Shape 678"/>
          <p:cNvSpPr/>
          <p:nvPr/>
        </p:nvSpPr>
        <p:spPr>
          <a:xfrm flipV="1">
            <a:off x="4981390" y="2043576"/>
            <a:ext cx="0" cy="842746"/>
          </a:xfrm>
          <a:prstGeom prst="line">
            <a:avLst/>
          </a:prstGeom>
          <a:ln w="25400">
            <a:solidFill>
              <a:srgbClr val="DCDEE0"/>
            </a:solidFill>
            <a:miter lim="400000"/>
          </a:ln>
        </p:spPr>
        <p:txBody>
          <a:bodyPr lIns="21336" tIns="21336" rIns="21336" bIns="21336" anchor="ctr"/>
          <a:lstStyle/>
          <a:p>
            <a:pPr>
              <a:defRPr sz="3200" b="1">
                <a:latin typeface="+mn-lt"/>
                <a:ea typeface="+mn-ea"/>
                <a:cs typeface="+mn-cs"/>
                <a:sym typeface="Helvetica"/>
              </a:defRPr>
            </a:pPr>
            <a:endParaRPr/>
          </a:p>
        </p:txBody>
      </p:sp>
    </p:spTree>
  </p:cSld>
  <p:clrMapOvr>
    <a:masterClrMapping/>
  </p:clrMapOvr>
  <p:transition xmlns:p14="http://schemas.microsoft.com/office/powerpoint/2010/mai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eam Skew Detail">
    <p:spTree>
      <p:nvGrpSpPr>
        <p:cNvPr id="1" name=""/>
        <p:cNvGrpSpPr/>
        <p:nvPr/>
      </p:nvGrpSpPr>
      <p:grpSpPr>
        <a:xfrm>
          <a:off x="0" y="0"/>
          <a:ext cx="0" cy="0"/>
          <a:chOff x="0" y="0"/>
          <a:chExt cx="0" cy="0"/>
        </a:xfrm>
      </p:grpSpPr>
      <p:sp>
        <p:nvSpPr>
          <p:cNvPr id="1362" name="Shape 1362"/>
          <p:cNvSpPr>
            <a:spLocks noGrp="1"/>
          </p:cNvSpPr>
          <p:nvPr>
            <p:ph type="body" idx="13"/>
          </p:nvPr>
        </p:nvSpPr>
        <p:spPr>
          <a:xfrm>
            <a:off x="659625" y="0"/>
            <a:ext cx="4572000" cy="6858000"/>
          </a:xfrm>
          <a:custGeom>
            <a:avLst/>
            <a:gdLst/>
            <a:ahLst/>
            <a:cxnLst>
              <a:cxn ang="0">
                <a:pos x="wd2" y="hd2"/>
              </a:cxn>
              <a:cxn ang="5400000">
                <a:pos x="wd2" y="hd2"/>
              </a:cxn>
              <a:cxn ang="10800000">
                <a:pos x="wd2" y="hd2"/>
              </a:cxn>
              <a:cxn ang="16200000">
                <a:pos x="wd2" y="hd2"/>
              </a:cxn>
            </a:cxnLst>
            <a:rect l="0" t="0" r="r" b="b"/>
            <a:pathLst>
              <a:path w="21600" h="21600" extrusionOk="0">
                <a:moveTo>
                  <a:pt x="7610" y="0"/>
                </a:moveTo>
                <a:lnTo>
                  <a:pt x="21600" y="0"/>
                </a:lnTo>
                <a:lnTo>
                  <a:pt x="13990" y="21600"/>
                </a:lnTo>
                <a:lnTo>
                  <a:pt x="0" y="21600"/>
                </a:lnTo>
                <a:lnTo>
                  <a:pt x="7610" y="0"/>
                </a:lnTo>
                <a:close/>
              </a:path>
            </a:pathLst>
          </a:custGeom>
          <a:solidFill>
            <a:srgbClr val="DCDEE0"/>
          </a:solidFill>
        </p:spPr>
        <p:txBody>
          <a:bodyPr anchor="ctr"/>
          <a:lstStyle/>
          <a:p>
            <a:pPr>
              <a:lnSpc>
                <a:spcPct val="100000"/>
              </a:lnSpc>
              <a:defRPr sz="3200" b="1">
                <a:solidFill>
                  <a:srgbClr val="FFFFFF"/>
                </a:solidFill>
              </a:defRPr>
            </a:pPr>
            <a:endParaRPr/>
          </a:p>
        </p:txBody>
      </p:sp>
      <p:sp>
        <p:nvSpPr>
          <p:cNvPr id="1363" name="Shape 1363"/>
          <p:cNvSpPr>
            <a:spLocks noGrp="1"/>
          </p:cNvSpPr>
          <p:nvPr>
            <p:ph type="title"/>
          </p:nvPr>
        </p:nvSpPr>
        <p:spPr>
          <a:xfrm>
            <a:off x="659625" y="879500"/>
            <a:ext cx="2379828" cy="5099001"/>
          </a:xfrm>
          <a:prstGeom prst="rect">
            <a:avLst/>
          </a:prstGeom>
        </p:spPr>
        <p:txBody>
          <a:bodyPr/>
          <a:lstStyle>
            <a:lvl1pPr>
              <a:lnSpc>
                <a:spcPct val="70000"/>
              </a:lnSpc>
              <a:defRPr sz="4700" spc="-141" baseline="8928"/>
            </a:lvl1pPr>
          </a:lstStyle>
          <a:p>
            <a:r>
              <a:t>Title Text</a:t>
            </a:r>
          </a:p>
        </p:txBody>
      </p:sp>
      <p:sp>
        <p:nvSpPr>
          <p:cNvPr id="1364" name="Shape 1364"/>
          <p:cNvSpPr>
            <a:spLocks noGrp="1"/>
          </p:cNvSpPr>
          <p:nvPr>
            <p:ph type="body" sz="quarter" idx="1"/>
          </p:nvPr>
        </p:nvSpPr>
        <p:spPr>
          <a:xfrm>
            <a:off x="5485722" y="1840725"/>
            <a:ext cx="2998188" cy="3176551"/>
          </a:xfrm>
          <a:prstGeom prst="rect">
            <a:avLst/>
          </a:prstGeom>
        </p:spPr>
        <p:txBody>
          <a:bodyPr anchor="ctr"/>
          <a:lstStyle/>
          <a:p>
            <a:r>
              <a:t>Body Level One</a:t>
            </a:r>
          </a:p>
          <a:p>
            <a:pPr lvl="1"/>
            <a:r>
              <a:t>Body Level Two</a:t>
            </a:r>
          </a:p>
          <a:p>
            <a:pPr lvl="2"/>
            <a:r>
              <a:t>Body Level Three</a:t>
            </a:r>
          </a:p>
          <a:p>
            <a:pPr lvl="3"/>
            <a:r>
              <a:t>Body Level Four</a:t>
            </a:r>
          </a:p>
          <a:p>
            <a:pPr lvl="4"/>
            <a:r>
              <a:t>Body Level Five</a:t>
            </a:r>
          </a:p>
        </p:txBody>
      </p:sp>
      <p:sp>
        <p:nvSpPr>
          <p:cNvPr id="1365" name="Shape 1365"/>
          <p:cNvSpPr>
            <a:spLocks noGrp="1"/>
          </p:cNvSpPr>
          <p:nvPr>
            <p:ph type="body" sz="quarter" idx="14"/>
          </p:nvPr>
        </p:nvSpPr>
        <p:spPr>
          <a:xfrm>
            <a:off x="2452891" y="5583462"/>
            <a:ext cx="2074488" cy="395039"/>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53585F"/>
          </a:solidFill>
        </p:spPr>
        <p:txBody>
          <a:bodyPr anchor="ctr"/>
          <a:lstStyle>
            <a:lvl1pPr algn="ctr">
              <a:lnSpc>
                <a:spcPct val="100000"/>
              </a:lnSpc>
              <a:defRPr sz="800" cap="all" spc="38" baseline="-5555">
                <a:solidFill>
                  <a:srgbClr val="FFFFFF"/>
                </a:solidFill>
              </a:defRPr>
            </a:lvl1pPr>
          </a:lstStyle>
          <a:p>
            <a:r>
              <a:t>Title Text</a:t>
            </a:r>
          </a:p>
        </p:txBody>
      </p:sp>
      <p:sp>
        <p:nvSpPr>
          <p:cNvPr id="1366" name="Shape 1366"/>
          <p:cNvSpPr>
            <a:spLocks noGrp="1"/>
          </p:cNvSpPr>
          <p:nvPr>
            <p:ph type="sldNum" sz="quarter" idx="2"/>
          </p:nvPr>
        </p:nvSpPr>
        <p:spPr>
          <a:prstGeom prst="rect">
            <a:avLst/>
          </a:prstGeom>
        </p:spPr>
        <p:txBody>
          <a:bodyPr/>
          <a:lstStyle/>
          <a:p>
            <a:fld id="{86CB4B4D-7CA3-9044-876B-883B54F8677D}" type="slidenum">
              <a:t>‹#›</a:t>
            </a:fld>
            <a:endParaRPr/>
          </a:p>
        </p:txBody>
      </p:sp>
      <p:sp>
        <p:nvSpPr>
          <p:cNvPr id="1367" name="Shape 1367"/>
          <p:cNvSpPr>
            <a:spLocks noGrp="1"/>
          </p:cNvSpPr>
          <p:nvPr>
            <p:ph type="body" sz="quarter" idx="15"/>
          </p:nvPr>
        </p:nvSpPr>
        <p:spPr>
          <a:xfrm>
            <a:off x="4431365" y="5583462"/>
            <a:ext cx="2074487" cy="395039"/>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313439"/>
          </a:solidFill>
        </p:spPr>
        <p:txBody>
          <a:bodyPr anchor="ctr"/>
          <a:lstStyle>
            <a:lvl1pPr algn="ctr">
              <a:lnSpc>
                <a:spcPct val="100000"/>
              </a:lnSpc>
              <a:defRPr sz="800" cap="all" spc="38" baseline="-5555">
                <a:solidFill>
                  <a:srgbClr val="FFFFFF"/>
                </a:solidFill>
              </a:defRPr>
            </a:lvl1pPr>
          </a:lstStyle>
          <a:p>
            <a:r>
              <a:t>Title Text</a:t>
            </a:r>
          </a:p>
        </p:txBody>
      </p:sp>
      <p:sp>
        <p:nvSpPr>
          <p:cNvPr id="1368" name="Shape 1368"/>
          <p:cNvSpPr>
            <a:spLocks noGrp="1"/>
          </p:cNvSpPr>
          <p:nvPr>
            <p:ph type="body" sz="quarter" idx="16"/>
          </p:nvPr>
        </p:nvSpPr>
        <p:spPr>
          <a:xfrm>
            <a:off x="6409422" y="5583462"/>
            <a:ext cx="2074488" cy="395039"/>
          </a:xfrm>
          <a:custGeom>
            <a:avLst/>
            <a:gdLst/>
            <a:ahLst/>
            <a:cxnLst>
              <a:cxn ang="0">
                <a:pos x="wd2" y="hd2"/>
              </a:cxn>
              <a:cxn ang="5400000">
                <a:pos x="wd2" y="hd2"/>
              </a:cxn>
              <a:cxn ang="10800000">
                <a:pos x="wd2" y="hd2"/>
              </a:cxn>
              <a:cxn ang="16200000">
                <a:pos x="wd2" y="hd2"/>
              </a:cxn>
            </a:cxnLst>
            <a:rect l="0" t="0" r="r" b="b"/>
            <a:pathLst>
              <a:path w="21600" h="21600" extrusionOk="0">
                <a:moveTo>
                  <a:pt x="992" y="0"/>
                </a:moveTo>
                <a:lnTo>
                  <a:pt x="21600" y="0"/>
                </a:lnTo>
                <a:lnTo>
                  <a:pt x="20608" y="21600"/>
                </a:lnTo>
                <a:lnTo>
                  <a:pt x="0" y="21600"/>
                </a:lnTo>
                <a:lnTo>
                  <a:pt x="992" y="0"/>
                </a:lnTo>
                <a:close/>
              </a:path>
            </a:pathLst>
          </a:custGeom>
          <a:solidFill>
            <a:srgbClr val="000000"/>
          </a:solidFill>
        </p:spPr>
        <p:txBody>
          <a:bodyPr anchor="ctr"/>
          <a:lstStyle>
            <a:lvl1pPr algn="ctr">
              <a:lnSpc>
                <a:spcPct val="100000"/>
              </a:lnSpc>
              <a:defRPr sz="800" cap="all" spc="38" baseline="-5555">
                <a:solidFill>
                  <a:srgbClr val="FFFFFF"/>
                </a:solidFill>
              </a:defRPr>
            </a:lvl1pPr>
          </a:lstStyle>
          <a:p>
            <a:r>
              <a:t>Title Text</a:t>
            </a:r>
          </a:p>
        </p:txBody>
      </p:sp>
    </p:spTree>
  </p:cSld>
  <p:clrMapOvr>
    <a:masterClrMapping/>
  </p:clrMapOvr>
  <p:transition xmlns:p14="http://schemas.microsoft.com/office/powerpoint/2010/main" spd="med"/>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659625" y="879500"/>
            <a:ext cx="7824751" cy="446659"/>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lstStyle/>
          <a:p>
            <a:r>
              <a:t>Title Text</a:t>
            </a:r>
          </a:p>
        </p:txBody>
      </p:sp>
      <p:sp>
        <p:nvSpPr>
          <p:cNvPr id="3" name="Shape 3"/>
          <p:cNvSpPr>
            <a:spLocks noGrp="1"/>
          </p:cNvSpPr>
          <p:nvPr>
            <p:ph type="body" idx="1"/>
          </p:nvPr>
        </p:nvSpPr>
        <p:spPr>
          <a:xfrm>
            <a:off x="660090" y="3429000"/>
            <a:ext cx="7823820" cy="2549501"/>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lstStyle/>
          <a:p>
            <a:r>
              <a:t>Body Level One</a:t>
            </a:r>
          </a:p>
          <a:p>
            <a:pPr lvl="1"/>
            <a:r>
              <a:t>Body Level Two</a:t>
            </a:r>
          </a:p>
          <a:p>
            <a:pPr lvl="2"/>
            <a:r>
              <a:t>Body Level Three</a:t>
            </a:r>
          </a:p>
          <a:p>
            <a:pPr lvl="3"/>
            <a:r>
              <a:t>Body Level Four</a:t>
            </a:r>
          </a:p>
          <a:p>
            <a:pPr lvl="4"/>
            <a:r>
              <a:t>Body Level Five</a:t>
            </a:r>
          </a:p>
        </p:txBody>
      </p:sp>
      <p:sp>
        <p:nvSpPr>
          <p:cNvPr id="4" name="Shape 4"/>
          <p:cNvSpPr>
            <a:spLocks noGrp="1"/>
          </p:cNvSpPr>
          <p:nvPr>
            <p:ph type="sldNum" sz="quarter" idx="2"/>
          </p:nvPr>
        </p:nvSpPr>
        <p:spPr>
          <a:xfrm>
            <a:off x="8190072" y="879500"/>
            <a:ext cx="333909" cy="413703"/>
          </a:xfrm>
          <a:prstGeom prst="rect">
            <a:avLst/>
          </a:prstGeom>
          <a:ln w="12700">
            <a:miter lim="400000"/>
          </a:ln>
        </p:spPr>
        <p:txBody>
          <a:bodyPr wrap="none" lIns="21336" tIns="21336" rIns="21336" bIns="21336">
            <a:spAutoFit/>
          </a:bodyPr>
          <a:lstStyle>
            <a:lvl1pPr algn="ctr">
              <a:lnSpc>
                <a:spcPct val="150000"/>
              </a:lnSpc>
              <a:defRPr sz="1700">
                <a:solidFill>
                  <a:srgbClr val="53585F"/>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5" r:id="rId3"/>
    <p:sldLayoutId id="2147483676" r:id="rId4"/>
    <p:sldLayoutId id="2147483686" r:id="rId5"/>
    <p:sldLayoutId id="2147483687" r:id="rId6"/>
    <p:sldLayoutId id="2147483688" r:id="rId7"/>
    <p:sldLayoutId id="2147483696" r:id="rId8"/>
    <p:sldLayoutId id="2147483746" r:id="rId9"/>
  </p:sldLayoutIdLst>
  <p:transition xmlns:p14="http://schemas.microsoft.com/office/powerpoint/2010/main" spd="med"/>
  <p:txStyles>
    <p:titleStyle>
      <a:lvl1pPr marL="0" marR="0" indent="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p:titleStyle>
    <p:bodyStyle>
      <a:lvl1pPr marL="0" marR="0" indent="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1pPr>
      <a:lvl2pPr marL="0" marR="0" indent="9601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2pPr>
      <a:lvl3pPr marL="0" marR="0" indent="19202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3pPr>
      <a:lvl4pPr marL="0" marR="0" indent="28803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4pPr>
      <a:lvl5pPr marL="0" marR="0" indent="384048"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5pPr>
      <a:lvl6pPr marL="0" marR="0" indent="48006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6pPr>
      <a:lvl7pPr marL="0" marR="0" indent="57607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7pPr>
      <a:lvl8pPr marL="0" marR="0" indent="67208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8pPr>
      <a:lvl9pPr marL="0" marR="0" indent="76809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9pPr>
    </p:bodyStyle>
    <p:otherStyle>
      <a:lvl1pPr marL="0" marR="0" indent="0"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1pPr>
      <a:lvl2pPr marL="0" marR="0" indent="96012"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2pPr>
      <a:lvl3pPr marL="0" marR="0" indent="192024"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3pPr>
      <a:lvl4pPr marL="0" marR="0" indent="288036"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4pPr>
      <a:lvl5pPr marL="0" marR="0" indent="384048"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5pPr>
      <a:lvl6pPr marL="0" marR="0" indent="480060"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6pPr>
      <a:lvl7pPr marL="0" marR="0" indent="576072"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7pPr>
      <a:lvl8pPr marL="0" marR="0" indent="672084"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8pPr>
      <a:lvl9pPr marL="0" marR="0" indent="768096" algn="ctr" defTabSz="346710" rtl="0" latinLnBrk="0">
        <a:lnSpc>
          <a:spcPct val="150000"/>
        </a:lnSpc>
        <a:spcBef>
          <a:spcPts val="0"/>
        </a:spcBef>
        <a:spcAft>
          <a:spcPts val="0"/>
        </a:spcAft>
        <a:buClrTx/>
        <a:buSzTx/>
        <a:buFontTx/>
        <a:buNone/>
        <a:tabLst/>
        <a:defRPr sz="17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chart" Target="../charts/chart1.xml"/><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tags" Target="../tags/tag1.xml"/><Relationship Id="rId2"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chart" Target="../charts/chart2.xml"/><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0.png"/><Relationship Id="rId10" Type="http://schemas.openxmlformats.org/officeDocument/2006/relationships/image" Target="../media/image34.png"/><Relationship Id="rId11" Type="http://schemas.openxmlformats.org/officeDocument/2006/relationships/image" Target="../media/image35.png"/><Relationship Id="rId1" Type="http://schemas.openxmlformats.org/officeDocument/2006/relationships/tags" Target="../tags/tag2.xml"/><Relationship Id="rId2"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42.png"/><Relationship Id="rId12" Type="http://schemas.openxmlformats.org/officeDocument/2006/relationships/image" Target="../media/image43.png"/><Relationship Id="rId13" Type="http://schemas.openxmlformats.org/officeDocument/2006/relationships/image" Target="../media/image44.png"/><Relationship Id="rId14" Type="http://schemas.openxmlformats.org/officeDocument/2006/relationships/image" Target="../media/image45.png"/><Relationship Id="rId15" Type="http://schemas.openxmlformats.org/officeDocument/2006/relationships/image" Target="../media/image46.png"/><Relationship Id="rId1" Type="http://schemas.openxmlformats.org/officeDocument/2006/relationships/tags" Target="../tags/tag3.xml"/><Relationship Id="rId2" Type="http://schemas.openxmlformats.org/officeDocument/2006/relationships/slideLayout" Target="../slideLayouts/slideLayout1.xml"/><Relationship Id="rId3" Type="http://schemas.openxmlformats.org/officeDocument/2006/relationships/notesSlide" Target="../notesSlides/notesSlide21.xml"/><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jpeg"/><Relationship Id="rId7" Type="http://schemas.microsoft.com/office/2007/relationships/hdphoto" Target="../media/hdphoto1.wdp"/><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jpeg"/><Relationship Id="rId5" Type="http://schemas.openxmlformats.org/officeDocument/2006/relationships/image" Target="../media/image5.jpeg"/><Relationship Id="rId6" Type="http://schemas.openxmlformats.org/officeDocument/2006/relationships/image" Target="../media/image6.jpeg"/><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8" name="TSDErrorImageIcon.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0057" y="-36216"/>
            <a:ext cx="5378054" cy="689421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6469" y="36"/>
                </a:lnTo>
                <a:lnTo>
                  <a:pt x="0" y="21600"/>
                </a:lnTo>
                <a:lnTo>
                  <a:pt x="21565" y="21600"/>
                </a:lnTo>
                <a:lnTo>
                  <a:pt x="21600" y="0"/>
                </a:lnTo>
                <a:close/>
              </a:path>
            </a:pathLst>
          </a:custGeom>
          <a:ln w="12700">
            <a:miter lim="400000"/>
          </a:ln>
        </p:spPr>
      </p:pic>
      <p:sp>
        <p:nvSpPr>
          <p:cNvPr id="1610" name="Shape 1610"/>
          <p:cNvSpPr>
            <a:spLocks noGrp="1"/>
          </p:cNvSpPr>
          <p:nvPr>
            <p:ph type="body" sz="quarter" idx="1"/>
          </p:nvPr>
        </p:nvSpPr>
        <p:spPr>
          <a:xfrm>
            <a:off x="495002" y="4617198"/>
            <a:ext cx="2857637" cy="1784939"/>
          </a:xfrm>
          <a:prstGeom prst="rect">
            <a:avLst/>
          </a:prstGeom>
        </p:spPr>
        <p:txBody>
          <a:bodyPr/>
          <a:lstStyle/>
          <a:p>
            <a:pPr>
              <a:lnSpc>
                <a:spcPct val="100000"/>
              </a:lnSpc>
            </a:pPr>
            <a:r>
              <a:rPr lang="en-US" sz="1600" dirty="0" smtClean="0">
                <a:solidFill>
                  <a:schemeClr val="tx1"/>
                </a:solidFill>
              </a:rPr>
              <a:t>Amy Rae Fox, MA, MEd</a:t>
            </a:r>
            <a:br>
              <a:rPr lang="en-US" sz="1600" dirty="0" smtClean="0">
                <a:solidFill>
                  <a:schemeClr val="tx1"/>
                </a:solidFill>
              </a:rPr>
            </a:br>
            <a:r>
              <a:rPr lang="en-US" sz="1600" dirty="0" smtClean="0">
                <a:solidFill>
                  <a:schemeClr val="tx1"/>
                </a:solidFill>
              </a:rPr>
              <a:t>Erica de Vries, PhD</a:t>
            </a:r>
          </a:p>
          <a:p>
            <a:pPr>
              <a:lnSpc>
                <a:spcPct val="100000"/>
              </a:lnSpc>
            </a:pPr>
            <a:r>
              <a:rPr lang="en-US" sz="1600" dirty="0" smtClean="0">
                <a:solidFill>
                  <a:schemeClr val="tx1"/>
                </a:solidFill>
              </a:rPr>
              <a:t>Laurent Lima, PhD</a:t>
            </a:r>
          </a:p>
          <a:p>
            <a:pPr>
              <a:lnSpc>
                <a:spcPct val="100000"/>
              </a:lnSpc>
            </a:pPr>
            <a:r>
              <a:rPr lang="en-US" sz="1600" dirty="0" smtClean="0">
                <a:solidFill>
                  <a:schemeClr val="tx1"/>
                </a:solidFill>
              </a:rPr>
              <a:t>Savannah Loker, MA, MEd </a:t>
            </a:r>
          </a:p>
        </p:txBody>
      </p:sp>
      <p:sp>
        <p:nvSpPr>
          <p:cNvPr id="6" name="Shape 1466"/>
          <p:cNvSpPr txBox="1">
            <a:spLocks/>
          </p:cNvSpPr>
          <p:nvPr/>
        </p:nvSpPr>
        <p:spPr>
          <a:xfrm>
            <a:off x="495002" y="1633771"/>
            <a:ext cx="7286216" cy="2549501"/>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r>
              <a:rPr lang="en-US" sz="6000" dirty="0" smtClean="0"/>
              <a:t>Exploring Represe</a:t>
            </a:r>
            <a:r>
              <a:rPr lang="en-US" sz="6000" dirty="0" smtClean="0">
                <a:solidFill>
                  <a:schemeClr val="tx1"/>
                </a:solidFill>
              </a:rPr>
              <a:t>n</a:t>
            </a:r>
            <a:r>
              <a:rPr lang="en-US" sz="6000" dirty="0" smtClean="0">
                <a:solidFill>
                  <a:schemeClr val="bg1"/>
                </a:solidFill>
              </a:rPr>
              <a:t>tations</a:t>
            </a:r>
            <a:r>
              <a:rPr lang="en-US" sz="6000" dirty="0" smtClean="0"/>
              <a:t/>
            </a:r>
            <a:br>
              <a:rPr lang="en-US" sz="6000" dirty="0" smtClean="0"/>
            </a:br>
            <a:r>
              <a:rPr lang="en-US" sz="6000" dirty="0" smtClean="0"/>
              <a:t>Of Student</a:t>
            </a:r>
            <a:br>
              <a:rPr lang="en-US" sz="6000" dirty="0" smtClean="0"/>
            </a:br>
            <a:r>
              <a:rPr lang="en-US" sz="6000" dirty="0" smtClean="0"/>
              <a:t>Time-Use</a:t>
            </a:r>
            <a:endParaRPr lang="en-US" sz="6000" dirty="0"/>
          </a:p>
        </p:txBody>
      </p:sp>
    </p:spTree>
    <p:extLst>
      <p:ext uri="{BB962C8B-B14F-4D97-AF65-F5344CB8AC3E}">
        <p14:creationId xmlns:p14="http://schemas.microsoft.com/office/powerpoint/2010/main" val="3018718097"/>
      </p:ext>
    </p:extLst>
  </p:cSld>
  <p:clrMapOvr>
    <a:masterClrMapping/>
  </p:clrMapOvr>
  <mc:AlternateContent xmlns:mc="http://schemas.openxmlformats.org/markup-compatibility/2006">
    <mc:Choice xmlns:p14="http://schemas.microsoft.com/office/powerpoint/2010/main" Requires="p14">
      <p:transition p14:dur="0" advTm="33081"/>
    </mc:Choice>
    <mc:Fallback>
      <p:transition xmlns:p14="http://schemas.microsoft.com/office/powerpoint/2010/main" advTm="33081"/>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asted-image.tif"/>
          <p:cNvPicPr/>
          <p:nvPr/>
        </p:nvPicPr>
        <p:blipFill>
          <a:blip r:embed="rId3">
            <a:extLst/>
          </a:blip>
          <a:stretch>
            <a:fillRect/>
          </a:stretch>
        </p:blipFill>
        <p:spPr>
          <a:xfrm>
            <a:off x="895993" y="1153074"/>
            <a:ext cx="7337897" cy="5182770"/>
          </a:xfrm>
          <a:prstGeom prst="rect">
            <a:avLst/>
          </a:prstGeom>
          <a:ln w="38100">
            <a:solidFill>
              <a:srgbClr val="6C6F6E"/>
            </a:solidFill>
            <a:miter lim="400000"/>
          </a:ln>
        </p:spPr>
      </p:pic>
      <p:pic>
        <p:nvPicPr>
          <p:cNvPr id="3" name="1.dimensions.png"/>
          <p:cNvPicPr/>
          <p:nvPr/>
        </p:nvPicPr>
        <p:blipFill rotWithShape="1">
          <a:blip r:embed="rId4">
            <a:extLst/>
          </a:blip>
          <a:srcRect l="22861" t="3191" r="5385" b="16734"/>
          <a:stretch/>
        </p:blipFill>
        <p:spPr>
          <a:xfrm>
            <a:off x="2836334" y="1453444"/>
            <a:ext cx="4924778" cy="3881775"/>
          </a:xfrm>
          <a:prstGeom prst="rect">
            <a:avLst/>
          </a:prstGeom>
          <a:ln w="38100" cap="flat">
            <a:noFill/>
            <a:prstDash val="solid"/>
            <a:miter lim="400000"/>
          </a:ln>
          <a:effectLst/>
        </p:spPr>
      </p:pic>
      <p:sp>
        <p:nvSpPr>
          <p:cNvPr id="5" name="Shape 428"/>
          <p:cNvSpPr/>
          <p:nvPr/>
        </p:nvSpPr>
        <p:spPr>
          <a:xfrm>
            <a:off x="5500803" y="4114355"/>
            <a:ext cx="955026" cy="1071479"/>
          </a:xfrm>
          <a:custGeom>
            <a:avLst/>
            <a:gdLst/>
            <a:ahLst/>
            <a:cxnLst>
              <a:cxn ang="0">
                <a:pos x="wd2" y="hd2"/>
              </a:cxn>
              <a:cxn ang="5400000">
                <a:pos x="wd2" y="hd2"/>
              </a:cxn>
              <a:cxn ang="10800000">
                <a:pos x="wd2" y="hd2"/>
              </a:cxn>
              <a:cxn ang="16200000">
                <a:pos x="wd2" y="hd2"/>
              </a:cxn>
            </a:cxnLst>
            <a:rect l="0" t="0" r="r" b="b"/>
            <a:pathLst>
              <a:path w="21552" h="21600" extrusionOk="0">
                <a:moveTo>
                  <a:pt x="1" y="21600"/>
                </a:moveTo>
                <a:cubicBezTo>
                  <a:pt x="-48" y="8208"/>
                  <a:pt x="7136" y="1008"/>
                  <a:pt x="21552" y="0"/>
                </a:cubicBezTo>
              </a:path>
            </a:pathLst>
          </a:custGeom>
          <a:noFill/>
          <a:ln w="101600" cap="flat">
            <a:solidFill>
              <a:srgbClr val="6C6F6E"/>
            </a:solidFill>
            <a:prstDash val="solid"/>
            <a:miter lim="400000"/>
            <a:headEnd type="stealth" w="med" len="med"/>
            <a:tailEnd type="triangle" w="med" len="med"/>
          </a:ln>
          <a:effectLst>
            <a:outerShdw blurRad="38100" dist="25400" dir="5400000" rotWithShape="0">
              <a:srgbClr val="000000">
                <a:alpha val="50000"/>
              </a:srgbClr>
            </a:outerShdw>
          </a:effectLst>
        </p:spPr>
        <p:txBody>
          <a:bodyPr/>
          <a:lstStyle/>
          <a:p>
            <a:pPr lvl="0"/>
            <a:endParaRPr/>
          </a:p>
        </p:txBody>
      </p:sp>
      <p:sp>
        <p:nvSpPr>
          <p:cNvPr id="6" name="Shape 425"/>
          <p:cNvSpPr/>
          <p:nvPr/>
        </p:nvSpPr>
        <p:spPr>
          <a:xfrm>
            <a:off x="6020712" y="4536927"/>
            <a:ext cx="1157030" cy="310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b="1">
                <a:latin typeface="Calibri"/>
                <a:ea typeface="Calibri"/>
                <a:cs typeface="Calibri"/>
                <a:sym typeface="Calibri"/>
              </a:defRPr>
            </a:lvl1pPr>
          </a:lstStyle>
          <a:p>
            <a:pPr lvl="0">
              <a:defRPr sz="1800" b="0"/>
            </a:pPr>
            <a:r>
              <a:rPr sz="1500" dirty="0" smtClean="0"/>
              <a:t>(4) CW - CCW</a:t>
            </a:r>
            <a:endParaRPr sz="1500" dirty="0"/>
          </a:p>
        </p:txBody>
      </p:sp>
      <p:sp>
        <p:nvSpPr>
          <p:cNvPr id="9" name="Shape 425"/>
          <p:cNvSpPr/>
          <p:nvPr/>
        </p:nvSpPr>
        <p:spPr>
          <a:xfrm>
            <a:off x="6022933" y="4537131"/>
            <a:ext cx="1157030" cy="3107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sz="2200" b="1">
                <a:latin typeface="Calibri"/>
                <a:ea typeface="Calibri"/>
                <a:cs typeface="Calibri"/>
                <a:sym typeface="Calibri"/>
              </a:defRPr>
            </a:lvl1pPr>
          </a:lstStyle>
          <a:p>
            <a:pPr lvl="0">
              <a:defRPr sz="1800" b="0"/>
            </a:pPr>
            <a:r>
              <a:rPr sz="1500" dirty="0" smtClean="0"/>
              <a:t>(4) CW - CCW</a:t>
            </a:r>
            <a:endParaRPr sz="1500" dirty="0"/>
          </a:p>
        </p:txBody>
      </p:sp>
      <p:sp>
        <p:nvSpPr>
          <p:cNvPr id="12"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coding </a:t>
            </a:r>
            <a:r>
              <a:rPr lang="en-US" dirty="0"/>
              <a:t>– </a:t>
            </a:r>
            <a:r>
              <a:rPr lang="en-US" i="1" dirty="0" smtClean="0"/>
              <a:t>space</a:t>
            </a:r>
            <a:endParaRPr lang="en-US" sz="7200" i="1" dirty="0"/>
          </a:p>
        </p:txBody>
      </p:sp>
    </p:spTree>
    <p:extLst>
      <p:ext uri="{BB962C8B-B14F-4D97-AF65-F5344CB8AC3E}">
        <p14:creationId xmlns:p14="http://schemas.microsoft.com/office/powerpoint/2010/main" val="3749360193"/>
      </p:ext>
    </p:extLst>
  </p:cSld>
  <p:clrMapOvr>
    <a:masterClrMapping/>
  </p:clrMapOvr>
  <mc:AlternateContent xmlns:mc="http://schemas.openxmlformats.org/markup-compatibility/2006">
    <mc:Choice xmlns:p14="http://schemas.microsoft.com/office/powerpoint/2010/main" Requires="p14">
      <p:transition spd="med" p14:dur="700" advTm="46997">
        <p:fade/>
      </p:transition>
    </mc:Choice>
    <mc:Fallback>
      <p:transition xmlns:p14="http://schemas.microsoft.com/office/powerpoint/2010/main" spd="med" advTm="46997">
        <p:fade/>
      </p:transitio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815889958"/>
              </p:ext>
            </p:extLst>
          </p:nvPr>
        </p:nvGraphicFramePr>
        <p:xfrm>
          <a:off x="3169183" y="1259416"/>
          <a:ext cx="2819509" cy="2434167"/>
        </p:xfrm>
        <a:graphic>
          <a:graphicData uri="http://schemas.openxmlformats.org/drawingml/2006/chart">
            <c:chart xmlns:c="http://schemas.openxmlformats.org/drawingml/2006/chart" xmlns:r="http://schemas.openxmlformats.org/officeDocument/2006/relationships" r:id="rId4"/>
          </a:graphicData>
        </a:graphic>
      </p:graphicFrame>
      <p:pic>
        <p:nvPicPr>
          <p:cNvPr id="6" name="pasted-image.png"/>
          <p:cNvPicPr/>
          <p:nvPr/>
        </p:nvPicPr>
        <p:blipFill>
          <a:blip r:embed="rId5">
            <a:extLst/>
          </a:blip>
          <a:stretch>
            <a:fillRect/>
          </a:stretch>
        </p:blipFill>
        <p:spPr>
          <a:xfrm>
            <a:off x="1005418" y="4106328"/>
            <a:ext cx="3573520" cy="2252692"/>
          </a:xfrm>
          <a:prstGeom prst="rect">
            <a:avLst/>
          </a:prstGeom>
          <a:ln w="12700">
            <a:miter lim="400000"/>
          </a:ln>
        </p:spPr>
      </p:pic>
      <p:pic>
        <p:nvPicPr>
          <p:cNvPr id="7" name="pasted-image.png"/>
          <p:cNvPicPr/>
          <p:nvPr/>
        </p:nvPicPr>
        <p:blipFill>
          <a:blip r:embed="rId6">
            <a:extLst/>
          </a:blip>
          <a:stretch>
            <a:fillRect/>
          </a:stretch>
        </p:blipFill>
        <p:spPr>
          <a:xfrm>
            <a:off x="4748271" y="4106328"/>
            <a:ext cx="3367037" cy="2390275"/>
          </a:xfrm>
          <a:prstGeom prst="rect">
            <a:avLst/>
          </a:prstGeom>
          <a:ln w="12700">
            <a:miter lim="400000"/>
          </a:ln>
        </p:spPr>
      </p:pic>
      <p:sp>
        <p:nvSpPr>
          <p:cNvPr id="11" name="TextBox 10"/>
          <p:cNvSpPr txBox="1"/>
          <p:nvPr/>
        </p:nvSpPr>
        <p:spPr>
          <a:xfrm>
            <a:off x="2902589" y="637167"/>
            <a:ext cx="3352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gestalt use of </a:t>
            </a:r>
            <a:r>
              <a:rPr kumimoji="0" lang="en-US" sz="2400" b="1" i="1" u="none" strike="noStrike" cap="none" spc="0" normalizeH="0" baseline="0" dirty="0" smtClean="0">
                <a:ln>
                  <a:noFill/>
                </a:ln>
                <a:solidFill>
                  <a:srgbClr val="000000"/>
                </a:solidFill>
                <a:effectLst/>
                <a:uFillTx/>
                <a:latin typeface="Helvetica Light"/>
                <a:ea typeface="Helvetica Light"/>
                <a:cs typeface="Helvetica Light"/>
                <a:sym typeface="Helvetica Light"/>
              </a:rPr>
              <a:t>space</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endParaRPr kumimoji="0" lang="en-US" sz="2400" b="1"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Shape 1745"/>
          <p:cNvSpPr txBox="1">
            <a:spLocks/>
          </p:cNvSpPr>
          <p:nvPr/>
        </p:nvSpPr>
        <p:spPr>
          <a:xfrm>
            <a:off x="529029" y="580173"/>
            <a:ext cx="4550971" cy="499327"/>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latin typeface="Helvetica body"/>
                <a:cs typeface="Helvetica body"/>
              </a:rPr>
              <a:t>// r</a:t>
            </a:r>
            <a:r>
              <a:rPr lang="en-US" dirty="0" smtClean="0">
                <a:latin typeface="Helvetica (body)"/>
                <a:cs typeface="Helvetica (body)"/>
              </a:rPr>
              <a:t>esults</a:t>
            </a:r>
            <a:endParaRPr lang="en-US" sz="7200" i="1" dirty="0">
              <a:latin typeface="Helvetica (body)"/>
              <a:cs typeface="Helvetica (body)"/>
            </a:endParaRPr>
          </a:p>
        </p:txBody>
      </p:sp>
    </p:spTree>
    <p:custDataLst>
      <p:tags r:id="rId1"/>
    </p:custDataLst>
    <p:extLst>
      <p:ext uri="{BB962C8B-B14F-4D97-AF65-F5344CB8AC3E}">
        <p14:creationId xmlns:p14="http://schemas.microsoft.com/office/powerpoint/2010/main" val="964880642"/>
      </p:ext>
    </p:extLst>
  </p:cSld>
  <p:clrMapOvr>
    <a:masterClrMapping/>
  </p:clrMapOvr>
  <mc:AlternateContent xmlns:mc="http://schemas.openxmlformats.org/markup-compatibility/2006">
    <mc:Choice xmlns:p14="http://schemas.microsoft.com/office/powerpoint/2010/main" Requires="p14">
      <p:transition spd="med" p14:dur="700" advTm="8561">
        <p:fade/>
      </p:transition>
    </mc:Choice>
    <mc:Fallback>
      <p:transition xmlns:p14="http://schemas.microsoft.com/office/powerpoint/2010/main" spd="med" advTm="8561">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graphicEl>
                                              <a:chart seriesIdx="0" categoryIdx="0" bldStep="ptInCategory"/>
                                            </p:graphicEl>
                                          </p:spTgt>
                                        </p:tgtEl>
                                        <p:attrNameLst>
                                          <p:attrName>style.visibility</p:attrName>
                                        </p:attrNameLst>
                                      </p:cBhvr>
                                      <p:to>
                                        <p:strVal val="visible"/>
                                      </p:to>
                                    </p:set>
                                    <p:animEffect transition="in" filter="wipe(down)">
                                      <p:cBhvr>
                                        <p:cTn id="7" dur="1000"/>
                                        <p:tgtEl>
                                          <p:spTgt spid="5">
                                            <p:graphicEl>
                                              <a:chart seriesIdx="0" categoryIdx="0" bldStep="ptInCategory"/>
                                            </p:graphic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graphicEl>
                                              <a:chart seriesIdx="0" categoryIdx="1" bldStep="ptInCategory"/>
                                            </p:graphicEl>
                                          </p:spTgt>
                                        </p:tgtEl>
                                        <p:attrNameLst>
                                          <p:attrName>style.visibility</p:attrName>
                                        </p:attrNameLst>
                                      </p:cBhvr>
                                      <p:to>
                                        <p:strVal val="visible"/>
                                      </p:to>
                                    </p:set>
                                    <p:animEffect transition="in" filter="wipe(down)">
                                      <p:cBhvr>
                                        <p:cTn id="15" dur="500"/>
                                        <p:tgtEl>
                                          <p:spTgt spid="5">
                                            <p:graphicEl>
                                              <a:chart seriesIdx="0" categoryIdx="1" bldStep="ptInCategory"/>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categoryEl"/>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asted-image.png"/>
          <p:cNvPicPr/>
          <p:nvPr/>
        </p:nvPicPr>
        <p:blipFill>
          <a:blip r:embed="rId3">
            <a:extLst/>
          </a:blip>
          <a:stretch>
            <a:fillRect/>
          </a:stretch>
        </p:blipFill>
        <p:spPr>
          <a:xfrm>
            <a:off x="1005418" y="4106328"/>
            <a:ext cx="3573520" cy="2252692"/>
          </a:xfrm>
          <a:prstGeom prst="rect">
            <a:avLst/>
          </a:prstGeom>
          <a:ln w="12700">
            <a:miter lim="400000"/>
          </a:ln>
        </p:spPr>
      </p:pic>
      <p:pic>
        <p:nvPicPr>
          <p:cNvPr id="7" name="pasted-image.png"/>
          <p:cNvPicPr/>
          <p:nvPr/>
        </p:nvPicPr>
        <p:blipFill>
          <a:blip r:embed="rId4">
            <a:extLst/>
          </a:blip>
          <a:stretch>
            <a:fillRect/>
          </a:stretch>
        </p:blipFill>
        <p:spPr>
          <a:xfrm>
            <a:off x="4748271" y="4106328"/>
            <a:ext cx="3367037" cy="2390275"/>
          </a:xfrm>
          <a:prstGeom prst="rect">
            <a:avLst/>
          </a:prstGeom>
          <a:ln w="12700">
            <a:miter lim="400000"/>
          </a:ln>
        </p:spPr>
      </p:pic>
      <p:sp>
        <p:nvSpPr>
          <p:cNvPr id="12" name="Shape 1745"/>
          <p:cNvSpPr txBox="1">
            <a:spLocks/>
          </p:cNvSpPr>
          <p:nvPr/>
        </p:nvSpPr>
        <p:spPr>
          <a:xfrm>
            <a:off x="529029" y="580173"/>
            <a:ext cx="4550971" cy="499327"/>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latin typeface="Helvetica body"/>
                <a:cs typeface="Helvetica body"/>
              </a:rPr>
              <a:t>// r</a:t>
            </a:r>
            <a:r>
              <a:rPr lang="en-US" dirty="0" smtClean="0">
                <a:latin typeface="Helvetica (body)"/>
                <a:cs typeface="Helvetica (body)"/>
              </a:rPr>
              <a:t>esults</a:t>
            </a:r>
            <a:endParaRPr lang="en-US" sz="7200" i="1" dirty="0">
              <a:latin typeface="Helvetica (body)"/>
              <a:cs typeface="Helvetica (body)"/>
            </a:endParaRPr>
          </a:p>
        </p:txBody>
      </p:sp>
      <p:grpSp>
        <p:nvGrpSpPr>
          <p:cNvPr id="18" name="Group 17"/>
          <p:cNvGrpSpPr/>
          <p:nvPr/>
        </p:nvGrpSpPr>
        <p:grpSpPr>
          <a:xfrm>
            <a:off x="878417" y="3905250"/>
            <a:ext cx="1121833" cy="1121833"/>
            <a:chOff x="878417" y="3905250"/>
            <a:chExt cx="1121833" cy="1121833"/>
          </a:xfrm>
        </p:grpSpPr>
        <p:sp>
          <p:nvSpPr>
            <p:cNvPr id="16" name="Oval 15"/>
            <p:cNvSpPr/>
            <p:nvPr/>
          </p:nvSpPr>
          <p:spPr>
            <a:xfrm>
              <a:off x="878417" y="3905250"/>
              <a:ext cx="1121833" cy="1121833"/>
            </a:xfrm>
            <a:prstGeom prst="ellipse">
              <a:avLst/>
            </a:prstGeom>
            <a:solidFill>
              <a:schemeClr val="accent1">
                <a:lumMod val="20000"/>
                <a:lumOff val="80000"/>
                <a:alpha val="53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7" name="TextBox 16"/>
            <p:cNvSpPr txBox="1"/>
            <p:nvPr/>
          </p:nvSpPr>
          <p:spPr>
            <a:xfrm>
              <a:off x="1276799" y="4242828"/>
              <a:ext cx="38779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Helvetica body"/>
                  <a:ea typeface="Helvetica Light"/>
                  <a:cs typeface="Helvetica body"/>
                  <a:sym typeface="Helvetica Light"/>
                </a:rPr>
                <a:t>20</a:t>
              </a:r>
              <a:endParaRPr kumimoji="0" lang="en-US" sz="2000" b="1"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grpSp>
      <p:grpSp>
        <p:nvGrpSpPr>
          <p:cNvPr id="19" name="Group 18"/>
          <p:cNvGrpSpPr/>
          <p:nvPr/>
        </p:nvGrpSpPr>
        <p:grpSpPr>
          <a:xfrm>
            <a:off x="1005419" y="6041244"/>
            <a:ext cx="398382" cy="410369"/>
            <a:chOff x="878418" y="4635229"/>
            <a:chExt cx="398382" cy="410369"/>
          </a:xfrm>
        </p:grpSpPr>
        <p:sp>
          <p:nvSpPr>
            <p:cNvPr id="20" name="Oval 19"/>
            <p:cNvSpPr/>
            <p:nvPr/>
          </p:nvSpPr>
          <p:spPr>
            <a:xfrm>
              <a:off x="878418" y="4653197"/>
              <a:ext cx="398382" cy="373886"/>
            </a:xfrm>
            <a:prstGeom prst="ellipse">
              <a:avLst/>
            </a:prstGeom>
            <a:solidFill>
              <a:schemeClr val="accent1">
                <a:lumMod val="20000"/>
                <a:lumOff val="80000"/>
                <a:alpha val="53000"/>
              </a:schemeClr>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1" name="TextBox 20"/>
            <p:cNvSpPr txBox="1"/>
            <p:nvPr/>
          </p:nvSpPr>
          <p:spPr>
            <a:xfrm>
              <a:off x="946896" y="4635229"/>
              <a:ext cx="24523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Helvetica body"/>
                  <a:ea typeface="Helvetica Light"/>
                  <a:cs typeface="Helvetica body"/>
                  <a:sym typeface="Helvetica Light"/>
                </a:rPr>
                <a:t>1</a:t>
              </a:r>
              <a:endParaRPr kumimoji="0" lang="en-US" sz="2000" b="1"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grpSp>
      <p:grpSp>
        <p:nvGrpSpPr>
          <p:cNvPr id="25" name="Group 24"/>
          <p:cNvGrpSpPr/>
          <p:nvPr/>
        </p:nvGrpSpPr>
        <p:grpSpPr>
          <a:xfrm>
            <a:off x="6167969" y="4106328"/>
            <a:ext cx="469900" cy="469900"/>
            <a:chOff x="6167969" y="4106328"/>
            <a:chExt cx="469900" cy="469900"/>
          </a:xfrm>
        </p:grpSpPr>
        <p:sp>
          <p:nvSpPr>
            <p:cNvPr id="22" name="Oval 21"/>
            <p:cNvSpPr/>
            <p:nvPr/>
          </p:nvSpPr>
          <p:spPr>
            <a:xfrm>
              <a:off x="6167969" y="4106328"/>
              <a:ext cx="469900" cy="469900"/>
            </a:xfrm>
            <a:prstGeom prst="ellipse">
              <a:avLst/>
            </a:prstGeom>
            <a:solidFill>
              <a:schemeClr val="accent6">
                <a:lumMod val="20000"/>
                <a:lumOff val="80000"/>
                <a:alpha val="53000"/>
              </a:schemeClr>
            </a:solidFill>
            <a:ln>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3" name="TextBox 22"/>
            <p:cNvSpPr txBox="1"/>
            <p:nvPr/>
          </p:nvSpPr>
          <p:spPr>
            <a:xfrm>
              <a:off x="6273799" y="4123527"/>
              <a:ext cx="24523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Helvetica body"/>
                  <a:ea typeface="Helvetica Light"/>
                  <a:cs typeface="Helvetica body"/>
                  <a:sym typeface="Helvetica Light"/>
                </a:rPr>
                <a:t>2</a:t>
              </a:r>
              <a:endParaRPr kumimoji="0" lang="en-US" sz="2000" b="1"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grpSp>
      <p:grpSp>
        <p:nvGrpSpPr>
          <p:cNvPr id="26" name="Group 25"/>
          <p:cNvGrpSpPr/>
          <p:nvPr/>
        </p:nvGrpSpPr>
        <p:grpSpPr>
          <a:xfrm>
            <a:off x="4997453" y="4123527"/>
            <a:ext cx="469900" cy="469900"/>
            <a:chOff x="6167969" y="4106328"/>
            <a:chExt cx="469900" cy="469900"/>
          </a:xfrm>
          <a:solidFill>
            <a:schemeClr val="accent6">
              <a:lumMod val="20000"/>
              <a:lumOff val="80000"/>
              <a:alpha val="41000"/>
            </a:schemeClr>
          </a:solidFill>
        </p:grpSpPr>
        <p:sp>
          <p:nvSpPr>
            <p:cNvPr id="27" name="Oval 26"/>
            <p:cNvSpPr/>
            <p:nvPr/>
          </p:nvSpPr>
          <p:spPr>
            <a:xfrm>
              <a:off x="6167969" y="4106328"/>
              <a:ext cx="469900" cy="469900"/>
            </a:xfrm>
            <a:prstGeom prst="ellipse">
              <a:avLst/>
            </a:prstGeom>
            <a:grpFill/>
            <a:ln>
              <a:solidFill>
                <a:schemeClr val="accent6"/>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8" name="TextBox 27"/>
            <p:cNvSpPr txBox="1"/>
            <p:nvPr/>
          </p:nvSpPr>
          <p:spPr>
            <a:xfrm>
              <a:off x="6273799" y="4123527"/>
              <a:ext cx="24523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000" b="1" i="0" u="none" strike="noStrike" cap="none" spc="0" normalizeH="0" baseline="0" dirty="0" smtClean="0">
                  <a:ln>
                    <a:noFill/>
                  </a:ln>
                  <a:solidFill>
                    <a:srgbClr val="000000"/>
                  </a:solidFill>
                  <a:effectLst/>
                  <a:uFillTx/>
                  <a:latin typeface="Helvetica body"/>
                  <a:ea typeface="Helvetica Light"/>
                  <a:cs typeface="Helvetica body"/>
                  <a:sym typeface="Helvetica Light"/>
                </a:rPr>
                <a:t>2</a:t>
              </a:r>
              <a:endParaRPr kumimoji="0" lang="en-US" sz="2000" b="1"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grpSp>
      <p:sp>
        <p:nvSpPr>
          <p:cNvPr id="29" name="TextBox 28"/>
          <p:cNvSpPr txBox="1"/>
          <p:nvPr/>
        </p:nvSpPr>
        <p:spPr>
          <a:xfrm>
            <a:off x="2962605" y="656310"/>
            <a:ext cx="323266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a:t>
            </a:r>
            <a:r>
              <a:rPr kumimoji="0" lang="en-US" sz="2400" b="1" i="1" u="none" strike="noStrike" cap="none" spc="0" normalizeH="0" baseline="0" dirty="0" smtClean="0">
                <a:ln>
                  <a:noFill/>
                </a:ln>
                <a:solidFill>
                  <a:srgbClr val="000000"/>
                </a:solidFill>
                <a:effectLst/>
                <a:uFillTx/>
                <a:latin typeface="Helvetica Light"/>
                <a:ea typeface="Helvetica Light"/>
                <a:cs typeface="Helvetica Light"/>
                <a:sym typeface="Helvetica Light"/>
              </a:rPr>
              <a:t>space</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start</a:t>
            </a:r>
            <a:r>
              <a:rPr kumimoji="0" lang="en-US" sz="2400" b="1" i="0" u="none" strike="noStrike" cap="none" spc="0" normalizeH="0" dirty="0" smtClean="0">
                <a:ln>
                  <a:noFill/>
                </a:ln>
                <a:solidFill>
                  <a:srgbClr val="000000"/>
                </a:solidFill>
                <a:effectLst/>
                <a:uFillTx/>
                <a:latin typeface="Helvetica Light"/>
                <a:ea typeface="Helvetica Light"/>
                <a:cs typeface="Helvetica Light"/>
                <a:sym typeface="Helvetica Light"/>
              </a:rPr>
              <a:t> </a:t>
            </a:r>
            <a:r>
              <a:rPr kumimoji="0" lang="en-US" sz="2400" b="1" i="0" u="none" strike="noStrike" cap="none" spc="0" normalizeH="0" dirty="0" smtClean="0">
                <a:ln>
                  <a:noFill/>
                </a:ln>
                <a:solidFill>
                  <a:srgbClr val="000000"/>
                </a:solidFill>
                <a:effectLst/>
                <a:uFillTx/>
                <a:latin typeface="Helvetica Light"/>
                <a:ea typeface="Helvetica Light"/>
                <a:cs typeface="Helvetica Light"/>
                <a:sym typeface="Helvetica Light"/>
              </a:rPr>
              <a:t>of day</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a:t>
            </a:r>
            <a:endParaRPr kumimoji="0" lang="en-US" sz="2400" b="1"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4291217590"/>
      </p:ext>
    </p:extLst>
  </p:cSld>
  <p:clrMapOvr>
    <a:masterClrMapping/>
  </p:clrMapOvr>
  <mc:AlternateContent xmlns:mc="http://schemas.openxmlformats.org/markup-compatibility/2006">
    <mc:Choice xmlns:p14="http://schemas.microsoft.com/office/powerpoint/2010/main" Requires="p14">
      <p:transition spd="med" p14:dur="700" advTm="32427">
        <p:fade/>
      </p:transition>
    </mc:Choice>
    <mc:Fallback>
      <p:transition xmlns:p14="http://schemas.microsoft.com/office/powerpoint/2010/main" spd="med" advTm="32427">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968136934"/>
              </p:ext>
            </p:extLst>
          </p:nvPr>
        </p:nvGraphicFramePr>
        <p:xfrm>
          <a:off x="3169183" y="1259416"/>
          <a:ext cx="2819509" cy="243416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620854" y="639334"/>
            <a:ext cx="3694311"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a:t>
            </a:r>
            <a:r>
              <a:rPr kumimoji="0" lang="en-US" sz="2400" b="1" i="1" u="none" strike="noStrike" cap="none" spc="0" normalizeH="0" baseline="0" dirty="0" smtClean="0">
                <a:ln>
                  <a:noFill/>
                </a:ln>
                <a:solidFill>
                  <a:srgbClr val="000000"/>
                </a:solidFill>
                <a:effectLst/>
                <a:uFillTx/>
                <a:latin typeface="Helvetica Light"/>
                <a:ea typeface="Helvetica Light"/>
                <a:cs typeface="Helvetica Light"/>
                <a:sym typeface="Helvetica Light"/>
              </a:rPr>
              <a:t>space </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linear direction</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a:t>
            </a:r>
            <a:endParaRPr kumimoji="0" lang="en-US" sz="2400" b="1"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Shape 1745"/>
          <p:cNvSpPr txBox="1">
            <a:spLocks/>
          </p:cNvSpPr>
          <p:nvPr/>
        </p:nvSpPr>
        <p:spPr>
          <a:xfrm>
            <a:off x="529029" y="580173"/>
            <a:ext cx="4550971" cy="499327"/>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latin typeface="Helvetica body"/>
                <a:cs typeface="Helvetica body"/>
              </a:rPr>
              <a:t>// r</a:t>
            </a:r>
            <a:r>
              <a:rPr lang="en-US" dirty="0" smtClean="0">
                <a:latin typeface="Helvetica (body)"/>
                <a:cs typeface="Helvetica (body)"/>
              </a:rPr>
              <a:t>esults</a:t>
            </a:r>
            <a:endParaRPr lang="en-US" sz="7200" i="1" dirty="0">
              <a:latin typeface="Helvetica (body)"/>
              <a:cs typeface="Helvetica (body)"/>
            </a:endParaRPr>
          </a:p>
        </p:txBody>
      </p:sp>
      <p:grpSp>
        <p:nvGrpSpPr>
          <p:cNvPr id="3" name="Group 2"/>
          <p:cNvGrpSpPr/>
          <p:nvPr/>
        </p:nvGrpSpPr>
        <p:grpSpPr>
          <a:xfrm>
            <a:off x="857113" y="3567989"/>
            <a:ext cx="3610897" cy="2983093"/>
            <a:chOff x="857113" y="3567989"/>
            <a:chExt cx="3610897" cy="2983093"/>
          </a:xfrm>
        </p:grpSpPr>
        <p:pic>
          <p:nvPicPr>
            <p:cNvPr id="2" name="Picture 1"/>
            <p:cNvPicPr>
              <a:picLocks noChangeAspect="1"/>
            </p:cNvPicPr>
            <p:nvPr/>
          </p:nvPicPr>
          <p:blipFill>
            <a:blip r:embed="rId4"/>
            <a:stretch>
              <a:fillRect/>
            </a:stretch>
          </p:blipFill>
          <p:spPr>
            <a:xfrm>
              <a:off x="857113" y="3927935"/>
              <a:ext cx="3568700" cy="2623147"/>
            </a:xfrm>
            <a:prstGeom prst="rect">
              <a:avLst/>
            </a:prstGeom>
          </p:spPr>
        </p:pic>
        <p:sp>
          <p:nvSpPr>
            <p:cNvPr id="9" name="TextBox 8"/>
            <p:cNvSpPr txBox="1"/>
            <p:nvPr/>
          </p:nvSpPr>
          <p:spPr>
            <a:xfrm>
              <a:off x="2698295" y="3567989"/>
              <a:ext cx="176971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Helvetica body"/>
                  <a:ea typeface="Helvetica Light"/>
                  <a:cs typeface="Helvetica body"/>
                  <a:sym typeface="Helvetica Light"/>
                </a:rPr>
                <a:t>left-to-right   	</a:t>
              </a:r>
              <a:endParaRPr kumimoji="0" lang="en-US" b="0"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grpSp>
      <p:grpSp>
        <p:nvGrpSpPr>
          <p:cNvPr id="6" name="Group 5"/>
          <p:cNvGrpSpPr/>
          <p:nvPr/>
        </p:nvGrpSpPr>
        <p:grpSpPr>
          <a:xfrm>
            <a:off x="4984750" y="3567989"/>
            <a:ext cx="3669678" cy="3005837"/>
            <a:chOff x="4984750" y="3567989"/>
            <a:chExt cx="3669678" cy="3005837"/>
          </a:xfrm>
        </p:grpSpPr>
        <p:pic>
          <p:nvPicPr>
            <p:cNvPr id="4" name="Picture 3"/>
            <p:cNvPicPr>
              <a:picLocks noChangeAspect="1"/>
            </p:cNvPicPr>
            <p:nvPr/>
          </p:nvPicPr>
          <p:blipFill>
            <a:blip r:embed="rId5"/>
            <a:stretch>
              <a:fillRect/>
            </a:stretch>
          </p:blipFill>
          <p:spPr>
            <a:xfrm>
              <a:off x="4984750" y="3927935"/>
              <a:ext cx="3669678" cy="2645891"/>
            </a:xfrm>
            <a:prstGeom prst="rect">
              <a:avLst/>
            </a:prstGeom>
          </p:spPr>
        </p:pic>
        <p:sp>
          <p:nvSpPr>
            <p:cNvPr id="10" name="TextBox 9"/>
            <p:cNvSpPr txBox="1"/>
            <p:nvPr/>
          </p:nvSpPr>
          <p:spPr>
            <a:xfrm>
              <a:off x="4984750" y="3567989"/>
              <a:ext cx="1206955"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Helvetica body"/>
                  <a:ea typeface="Helvetica Light"/>
                  <a:cs typeface="Helvetica body"/>
                  <a:sym typeface="Helvetica Light"/>
                </a:rPr>
                <a:t>“snake”</a:t>
              </a:r>
              <a:endParaRPr kumimoji="0" lang="en-US" b="0"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grpSp>
    </p:spTree>
    <p:extLst>
      <p:ext uri="{BB962C8B-B14F-4D97-AF65-F5344CB8AC3E}">
        <p14:creationId xmlns:p14="http://schemas.microsoft.com/office/powerpoint/2010/main" val="1501850389"/>
      </p:ext>
    </p:extLst>
  </p:cSld>
  <p:clrMapOvr>
    <a:masterClrMapping/>
  </p:clrMapOvr>
  <mc:AlternateContent xmlns:mc="http://schemas.openxmlformats.org/markup-compatibility/2006">
    <mc:Choice xmlns:p14="http://schemas.microsoft.com/office/powerpoint/2010/main" Requires="p14">
      <p:transition spd="med" p14:dur="700" advTm="31115">
        <p:fade/>
      </p:transition>
    </mc:Choice>
    <mc:Fallback>
      <p:transition xmlns:p14="http://schemas.microsoft.com/office/powerpoint/2010/main" spd="med" advTm="31115">
        <p:fade/>
      </p:transition>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3366022099"/>
              </p:ext>
            </p:extLst>
          </p:nvPr>
        </p:nvGraphicFramePr>
        <p:xfrm>
          <a:off x="3169183" y="1259416"/>
          <a:ext cx="2819509" cy="2434167"/>
        </p:xfrm>
        <a:graphic>
          <a:graphicData uri="http://schemas.openxmlformats.org/drawingml/2006/chart">
            <c:chart xmlns:c="http://schemas.openxmlformats.org/drawingml/2006/chart" xmlns:r="http://schemas.openxmlformats.org/officeDocument/2006/relationships" r:id="rId3"/>
          </a:graphicData>
        </a:graphic>
      </p:graphicFrame>
      <p:sp>
        <p:nvSpPr>
          <p:cNvPr id="11" name="TextBox 10"/>
          <p:cNvSpPr txBox="1"/>
          <p:nvPr/>
        </p:nvSpPr>
        <p:spPr>
          <a:xfrm>
            <a:off x="2686346" y="639334"/>
            <a:ext cx="3967922"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a:t>
            </a:r>
            <a:r>
              <a:rPr kumimoji="0" lang="en-US" sz="2400" b="1" i="1" u="none" strike="noStrike" cap="none" spc="0" normalizeH="0" baseline="0" dirty="0" smtClean="0">
                <a:ln>
                  <a:noFill/>
                </a:ln>
                <a:solidFill>
                  <a:srgbClr val="000000"/>
                </a:solidFill>
                <a:effectLst/>
                <a:uFillTx/>
                <a:latin typeface="Helvetica Light"/>
                <a:ea typeface="Helvetica Light"/>
                <a:cs typeface="Helvetica Light"/>
                <a:sym typeface="Helvetica Light"/>
              </a:rPr>
              <a:t>space </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circular direction</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a:t>
            </a:r>
            <a:endParaRPr kumimoji="0" lang="en-US" sz="2400" b="1"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Shape 1745"/>
          <p:cNvSpPr txBox="1">
            <a:spLocks/>
          </p:cNvSpPr>
          <p:nvPr/>
        </p:nvSpPr>
        <p:spPr>
          <a:xfrm>
            <a:off x="529029" y="580173"/>
            <a:ext cx="4550971" cy="499327"/>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latin typeface="Helvetica body"/>
                <a:cs typeface="Helvetica body"/>
              </a:rPr>
              <a:t>// r</a:t>
            </a:r>
            <a:r>
              <a:rPr lang="en-US" dirty="0" smtClean="0">
                <a:latin typeface="Helvetica (body)"/>
                <a:cs typeface="Helvetica (body)"/>
              </a:rPr>
              <a:t>esults</a:t>
            </a:r>
            <a:endParaRPr lang="en-US" sz="7200" i="1" dirty="0">
              <a:latin typeface="Helvetica (body)"/>
              <a:cs typeface="Helvetica (body)"/>
            </a:endParaRPr>
          </a:p>
        </p:txBody>
      </p:sp>
      <p:sp>
        <p:nvSpPr>
          <p:cNvPr id="10" name="TextBox 9"/>
          <p:cNvSpPr txBox="1"/>
          <p:nvPr/>
        </p:nvSpPr>
        <p:spPr>
          <a:xfrm>
            <a:off x="4984750" y="3567989"/>
            <a:ext cx="195791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Helvetica body"/>
                <a:ea typeface="Helvetica Light"/>
                <a:cs typeface="Helvetica body"/>
                <a:sym typeface="Helvetica Light"/>
              </a:rPr>
              <a:t>counter-clockwise</a:t>
            </a:r>
            <a:endParaRPr kumimoji="0" lang="en-US" b="0"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pic>
        <p:nvPicPr>
          <p:cNvPr id="7" name="Picture 6"/>
          <p:cNvPicPr>
            <a:picLocks noChangeAspect="1"/>
          </p:cNvPicPr>
          <p:nvPr/>
        </p:nvPicPr>
        <p:blipFill>
          <a:blip r:embed="rId4"/>
          <a:stretch>
            <a:fillRect/>
          </a:stretch>
        </p:blipFill>
        <p:spPr>
          <a:xfrm>
            <a:off x="5080000" y="3927935"/>
            <a:ext cx="3153833" cy="2480895"/>
          </a:xfrm>
          <a:prstGeom prst="rect">
            <a:avLst/>
          </a:prstGeom>
        </p:spPr>
      </p:pic>
      <p:grpSp>
        <p:nvGrpSpPr>
          <p:cNvPr id="13" name="Group 12"/>
          <p:cNvGrpSpPr/>
          <p:nvPr/>
        </p:nvGrpSpPr>
        <p:grpSpPr>
          <a:xfrm>
            <a:off x="1005279" y="3567989"/>
            <a:ext cx="3665028" cy="2845506"/>
            <a:chOff x="1005279" y="3567989"/>
            <a:chExt cx="3665028" cy="2845506"/>
          </a:xfrm>
        </p:grpSpPr>
        <p:sp>
          <p:nvSpPr>
            <p:cNvPr id="9" name="TextBox 8"/>
            <p:cNvSpPr txBox="1"/>
            <p:nvPr/>
          </p:nvSpPr>
          <p:spPr>
            <a:xfrm>
              <a:off x="2698295" y="3567989"/>
              <a:ext cx="1090280"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Helvetica body"/>
                  <a:ea typeface="Helvetica Light"/>
                  <a:cs typeface="Helvetica body"/>
                  <a:sym typeface="Helvetica Light"/>
                </a:rPr>
                <a:t>clockwise</a:t>
              </a:r>
              <a:endParaRPr kumimoji="0" lang="en-US" b="0"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pic>
          <p:nvPicPr>
            <p:cNvPr id="8" name="Picture 7"/>
            <p:cNvPicPr>
              <a:picLocks noChangeAspect="1"/>
            </p:cNvPicPr>
            <p:nvPr/>
          </p:nvPicPr>
          <p:blipFill>
            <a:blip r:embed="rId5"/>
            <a:stretch>
              <a:fillRect/>
            </a:stretch>
          </p:blipFill>
          <p:spPr>
            <a:xfrm>
              <a:off x="1005279" y="3947580"/>
              <a:ext cx="3665028" cy="2465915"/>
            </a:xfrm>
            <a:prstGeom prst="rect">
              <a:avLst/>
            </a:prstGeom>
          </p:spPr>
        </p:pic>
      </p:grpSp>
    </p:spTree>
    <p:extLst>
      <p:ext uri="{BB962C8B-B14F-4D97-AF65-F5344CB8AC3E}">
        <p14:creationId xmlns:p14="http://schemas.microsoft.com/office/powerpoint/2010/main" val="3790467304"/>
      </p:ext>
    </p:extLst>
  </p:cSld>
  <p:clrMapOvr>
    <a:masterClrMapping/>
  </p:clrMapOvr>
  <mc:AlternateContent xmlns:mc="http://schemas.openxmlformats.org/markup-compatibility/2006">
    <mc:Choice xmlns:p14="http://schemas.microsoft.com/office/powerpoint/2010/main" Requires="p14">
      <p:transition spd="med" p14:dur="700" advTm="30697">
        <p:fade/>
      </p:transition>
    </mc:Choice>
    <mc:Fallback>
      <p:transition xmlns:p14="http://schemas.microsoft.com/office/powerpoint/2010/main" spd="med" advTm="30697">
        <p:fade/>
      </p:transitio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asted-image.tif"/>
          <p:cNvPicPr/>
          <p:nvPr/>
        </p:nvPicPr>
        <p:blipFill>
          <a:blip r:embed="rId3">
            <a:extLst/>
          </a:blip>
          <a:stretch>
            <a:fillRect/>
          </a:stretch>
        </p:blipFill>
        <p:spPr>
          <a:xfrm>
            <a:off x="895993" y="1153074"/>
            <a:ext cx="7337897" cy="5182770"/>
          </a:xfrm>
          <a:prstGeom prst="rect">
            <a:avLst/>
          </a:prstGeom>
          <a:ln w="38100">
            <a:solidFill>
              <a:srgbClr val="6C6F6E"/>
            </a:solidFill>
            <a:miter lim="400000"/>
          </a:ln>
        </p:spPr>
      </p:pic>
      <p:sp>
        <p:nvSpPr>
          <p:cNvPr id="8" name="Shape 436"/>
          <p:cNvSpPr/>
          <p:nvPr/>
        </p:nvSpPr>
        <p:spPr>
          <a:xfrm>
            <a:off x="4459092" y="1672592"/>
            <a:ext cx="3399141" cy="333742"/>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lvl1pPr>
              <a:defRPr sz="2400">
                <a:latin typeface="Helvetica"/>
                <a:ea typeface="Helvetica"/>
                <a:cs typeface="Helvetica"/>
                <a:sym typeface="Helvetica"/>
              </a:defRPr>
            </a:lvl1pPr>
          </a:lstStyle>
          <a:p>
            <a:pPr lvl="0">
              <a:defRPr sz="1800"/>
            </a:pPr>
            <a:r>
              <a:rPr lang="en-US" sz="1700" i="1" dirty="0" smtClean="0"/>
              <a:t>Et </a:t>
            </a:r>
            <a:r>
              <a:rPr lang="en-US" sz="1700" i="1" dirty="0" err="1" smtClean="0"/>
              <a:t>puis</a:t>
            </a:r>
            <a:r>
              <a:rPr lang="en-US" sz="1700" i="1" dirty="0" smtClean="0"/>
              <a:t> je </a:t>
            </a:r>
            <a:r>
              <a:rPr lang="en-US" sz="1700" i="1" dirty="0" err="1" smtClean="0"/>
              <a:t>prends</a:t>
            </a:r>
            <a:r>
              <a:rPr lang="en-US" sz="1700" i="1" dirty="0"/>
              <a:t> </a:t>
            </a:r>
            <a:r>
              <a:rPr lang="en-US" sz="1700" i="1" dirty="0" smtClean="0"/>
              <a:t>un petit </a:t>
            </a:r>
            <a:r>
              <a:rPr lang="en-US" sz="1700" i="1" dirty="0" err="1" smtClean="0"/>
              <a:t>verre</a:t>
            </a:r>
            <a:r>
              <a:rPr lang="is-IS" sz="1700" i="1" dirty="0" smtClean="0"/>
              <a:t>…</a:t>
            </a:r>
            <a:endParaRPr sz="1700" i="1" dirty="0"/>
          </a:p>
        </p:txBody>
      </p:sp>
      <p:pic>
        <p:nvPicPr>
          <p:cNvPr id="9" name="pasted-image.png"/>
          <p:cNvPicPr/>
          <p:nvPr/>
        </p:nvPicPr>
        <p:blipFill>
          <a:blip r:embed="rId4">
            <a:extLst/>
          </a:blip>
          <a:stretch>
            <a:fillRect/>
          </a:stretch>
        </p:blipFill>
        <p:spPr>
          <a:xfrm>
            <a:off x="4479129" y="3296845"/>
            <a:ext cx="950121" cy="964407"/>
          </a:xfrm>
          <a:prstGeom prst="rect">
            <a:avLst/>
          </a:prstGeom>
          <a:ln w="12700">
            <a:miter lim="400000"/>
          </a:ln>
        </p:spPr>
      </p:pic>
      <p:sp>
        <p:nvSpPr>
          <p:cNvPr id="10" name="Shape 438"/>
          <p:cNvSpPr/>
          <p:nvPr/>
        </p:nvSpPr>
        <p:spPr>
          <a:xfrm>
            <a:off x="4467747" y="2145919"/>
            <a:ext cx="1816199" cy="33374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lvl1pPr>
              <a:defRPr sz="2400">
                <a:latin typeface="MingLiU"/>
                <a:ea typeface="MingLiU"/>
                <a:cs typeface="MingLiU"/>
                <a:sym typeface="MingLiU"/>
              </a:defRPr>
            </a:lvl1pPr>
          </a:lstStyle>
          <a:p>
            <a:pPr lvl="0">
              <a:defRPr sz="1800"/>
            </a:pPr>
            <a:r>
              <a:rPr sz="1700"/>
              <a:t>12pm - 4 am; 2 x</a:t>
            </a:r>
          </a:p>
        </p:txBody>
      </p:sp>
      <p:sp>
        <p:nvSpPr>
          <p:cNvPr id="11" name="Shape 439"/>
          <p:cNvSpPr/>
          <p:nvPr/>
        </p:nvSpPr>
        <p:spPr>
          <a:xfrm>
            <a:off x="4528178" y="2973394"/>
            <a:ext cx="1409237" cy="1"/>
          </a:xfrm>
          <a:prstGeom prst="line">
            <a:avLst/>
          </a:prstGeom>
          <a:ln w="88900">
            <a:solidFill/>
            <a:miter lim="400000"/>
            <a:tailEnd type="triangle"/>
          </a:ln>
        </p:spPr>
        <p:txBody>
          <a:bodyPr lIns="0" tIns="0" rIns="0" bIns="0" anchor="ctr"/>
          <a:lstStyle/>
          <a:p>
            <a:pPr lvl="0">
              <a:defRPr sz="2400"/>
            </a:pPr>
            <a:endParaRPr/>
          </a:p>
        </p:txBody>
      </p:sp>
      <p:pic>
        <p:nvPicPr>
          <p:cNvPr id="12" name="pasted-image.png"/>
          <p:cNvPicPr/>
          <p:nvPr/>
        </p:nvPicPr>
        <p:blipFill>
          <a:blip r:embed="rId5">
            <a:extLst/>
          </a:blip>
          <a:stretch>
            <a:fillRect/>
          </a:stretch>
        </p:blipFill>
        <p:spPr>
          <a:xfrm>
            <a:off x="4459092" y="4461473"/>
            <a:ext cx="1547409" cy="964407"/>
          </a:xfrm>
          <a:prstGeom prst="rect">
            <a:avLst/>
          </a:prstGeom>
          <a:ln w="12700">
            <a:miter lim="400000"/>
          </a:ln>
        </p:spPr>
      </p:pic>
      <p:sp>
        <p:nvSpPr>
          <p:cNvPr id="13" name="Shape 442"/>
          <p:cNvSpPr/>
          <p:nvPr/>
        </p:nvSpPr>
        <p:spPr>
          <a:xfrm>
            <a:off x="2900365" y="1686718"/>
            <a:ext cx="1157029" cy="31073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2200" b="1">
                <a:latin typeface="Calibri"/>
                <a:ea typeface="Calibri"/>
                <a:cs typeface="Calibri"/>
                <a:sym typeface="Calibri"/>
              </a:defRPr>
            </a:lvl1pPr>
          </a:lstStyle>
          <a:p>
            <a:pPr lvl="0">
              <a:defRPr sz="1800" b="0"/>
            </a:pPr>
            <a:r>
              <a:rPr sz="1500"/>
              <a:t>(1) TEXT</a:t>
            </a:r>
          </a:p>
        </p:txBody>
      </p:sp>
      <p:sp>
        <p:nvSpPr>
          <p:cNvPr id="14" name="Shape 443"/>
          <p:cNvSpPr/>
          <p:nvPr/>
        </p:nvSpPr>
        <p:spPr>
          <a:xfrm>
            <a:off x="2900365" y="2158617"/>
            <a:ext cx="1157029" cy="31073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2200" b="1">
                <a:latin typeface="Calibri"/>
                <a:ea typeface="Calibri"/>
                <a:cs typeface="Calibri"/>
                <a:sym typeface="Calibri"/>
              </a:defRPr>
            </a:lvl1pPr>
          </a:lstStyle>
          <a:p>
            <a:pPr lvl="0">
              <a:defRPr sz="1800" b="0"/>
            </a:pPr>
            <a:r>
              <a:rPr sz="1500"/>
              <a:t>(2) NUMBER</a:t>
            </a:r>
          </a:p>
        </p:txBody>
      </p:sp>
      <p:sp>
        <p:nvSpPr>
          <p:cNvPr id="15" name="Shape 444"/>
          <p:cNvSpPr/>
          <p:nvPr/>
        </p:nvSpPr>
        <p:spPr>
          <a:xfrm>
            <a:off x="2900365" y="2792172"/>
            <a:ext cx="1157029" cy="31073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2200" b="1">
                <a:latin typeface="Calibri"/>
                <a:ea typeface="Calibri"/>
                <a:cs typeface="Calibri"/>
                <a:sym typeface="Calibri"/>
              </a:defRPr>
            </a:lvl1pPr>
          </a:lstStyle>
          <a:p>
            <a:pPr lvl="0">
              <a:defRPr sz="1800" b="0"/>
            </a:pPr>
            <a:r>
              <a:rPr sz="1500" dirty="0"/>
              <a:t>(3) ARROW</a:t>
            </a:r>
          </a:p>
        </p:txBody>
      </p:sp>
      <p:sp>
        <p:nvSpPr>
          <p:cNvPr id="16" name="Shape 445"/>
          <p:cNvSpPr/>
          <p:nvPr/>
        </p:nvSpPr>
        <p:spPr>
          <a:xfrm>
            <a:off x="2900366" y="3623680"/>
            <a:ext cx="1325668" cy="31073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2200" b="1">
                <a:latin typeface="Calibri"/>
                <a:ea typeface="Calibri"/>
                <a:cs typeface="Calibri"/>
                <a:sym typeface="Calibri"/>
              </a:defRPr>
            </a:lvl1pPr>
          </a:lstStyle>
          <a:p>
            <a:pPr lvl="0">
              <a:defRPr sz="1800" b="0"/>
            </a:pPr>
            <a:r>
              <a:rPr sz="1500" dirty="0"/>
              <a:t>(4) </a:t>
            </a:r>
            <a:r>
              <a:rPr lang="en-US" sz="1500" dirty="0" smtClean="0"/>
              <a:t>DEPICTION</a:t>
            </a:r>
            <a:endParaRPr sz="1500" dirty="0"/>
          </a:p>
        </p:txBody>
      </p:sp>
      <p:sp>
        <p:nvSpPr>
          <p:cNvPr id="17" name="Shape 446"/>
          <p:cNvSpPr/>
          <p:nvPr/>
        </p:nvSpPr>
        <p:spPr>
          <a:xfrm>
            <a:off x="2900366" y="4788307"/>
            <a:ext cx="1325668" cy="310738"/>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lstStyle>
            <a:lvl1pPr algn="l">
              <a:defRPr sz="2200" b="1">
                <a:latin typeface="Calibri"/>
                <a:ea typeface="Calibri"/>
                <a:cs typeface="Calibri"/>
                <a:sym typeface="Calibri"/>
              </a:defRPr>
            </a:lvl1pPr>
          </a:lstStyle>
          <a:p>
            <a:pPr lvl="0">
              <a:defRPr sz="1800" b="0"/>
            </a:pPr>
            <a:r>
              <a:rPr sz="1500" dirty="0" smtClean="0"/>
              <a:t>(</a:t>
            </a:r>
            <a:r>
              <a:rPr lang="en-US" sz="1500" dirty="0" smtClean="0"/>
              <a:t>5</a:t>
            </a:r>
            <a:r>
              <a:rPr sz="1500" dirty="0" smtClean="0"/>
              <a:t>) </a:t>
            </a:r>
            <a:r>
              <a:rPr sz="1500" dirty="0"/>
              <a:t>COLOR</a:t>
            </a:r>
          </a:p>
        </p:txBody>
      </p:sp>
      <p:sp>
        <p:nvSpPr>
          <p:cNvPr id="19"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coding </a:t>
            </a:r>
            <a:r>
              <a:rPr lang="en-US" dirty="0"/>
              <a:t>– </a:t>
            </a:r>
            <a:r>
              <a:rPr lang="en-US" i="1" dirty="0" smtClean="0"/>
              <a:t>form</a:t>
            </a:r>
            <a:endParaRPr lang="en-US" sz="7200" i="1" dirty="0"/>
          </a:p>
        </p:txBody>
      </p:sp>
    </p:spTree>
    <p:extLst>
      <p:ext uri="{BB962C8B-B14F-4D97-AF65-F5344CB8AC3E}">
        <p14:creationId xmlns:p14="http://schemas.microsoft.com/office/powerpoint/2010/main" val="3399969855"/>
      </p:ext>
    </p:extLst>
  </p:cSld>
  <p:clrMapOvr>
    <a:masterClrMapping/>
  </p:clrMapOvr>
  <mc:AlternateContent xmlns:mc="http://schemas.openxmlformats.org/markup-compatibility/2006">
    <mc:Choice xmlns:p14="http://schemas.microsoft.com/office/powerpoint/2010/main" Requires="p14">
      <p:transition spd="med" p14:dur="700" advTm="22462">
        <p:fade/>
      </p:transition>
    </mc:Choice>
    <mc:Fallback>
      <p:transition xmlns:p14="http://schemas.microsoft.com/office/powerpoint/2010/main" spd="med" advTm="22462">
        <p:fade/>
      </p:transitio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3661215" y="639334"/>
            <a:ext cx="201818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use of </a:t>
            </a:r>
            <a:r>
              <a:rPr kumimoji="0" lang="en-US" sz="2400" b="1" i="1" u="none" strike="noStrike" cap="none" spc="0" normalizeH="0" baseline="0" dirty="0" smtClean="0">
                <a:ln>
                  <a:noFill/>
                </a:ln>
                <a:solidFill>
                  <a:srgbClr val="000000"/>
                </a:solidFill>
                <a:effectLst/>
                <a:uFillTx/>
                <a:latin typeface="Helvetica Light"/>
                <a:ea typeface="Helvetica Light"/>
                <a:cs typeface="Helvetica Light"/>
                <a:sym typeface="Helvetica Light"/>
              </a:rPr>
              <a:t>form</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a:t>
            </a:r>
            <a:endParaRPr kumimoji="0" lang="en-US" sz="2400" b="1"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Shape 1745"/>
          <p:cNvSpPr txBox="1">
            <a:spLocks/>
          </p:cNvSpPr>
          <p:nvPr/>
        </p:nvSpPr>
        <p:spPr>
          <a:xfrm>
            <a:off x="529029" y="580173"/>
            <a:ext cx="4550971" cy="499327"/>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latin typeface="Helvetica body"/>
                <a:cs typeface="Helvetica body"/>
              </a:rPr>
              <a:t>// r</a:t>
            </a:r>
            <a:r>
              <a:rPr lang="en-US" dirty="0" smtClean="0">
                <a:latin typeface="Helvetica (body)"/>
                <a:cs typeface="Helvetica (body)"/>
              </a:rPr>
              <a:t>esults</a:t>
            </a:r>
            <a:endParaRPr lang="en-US" sz="7200" i="1" dirty="0">
              <a:latin typeface="Helvetica (body)"/>
              <a:cs typeface="Helvetica (body)"/>
            </a:endParaRPr>
          </a:p>
        </p:txBody>
      </p:sp>
      <p:sp>
        <p:nvSpPr>
          <p:cNvPr id="10" name="TextBox 9"/>
          <p:cNvSpPr txBox="1"/>
          <p:nvPr/>
        </p:nvSpPr>
        <p:spPr>
          <a:xfrm>
            <a:off x="6789372" y="3567989"/>
            <a:ext cx="1957917"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Helvetica body"/>
                <a:ea typeface="Helvetica Light"/>
                <a:cs typeface="Helvetica body"/>
                <a:sym typeface="Helvetica Light"/>
              </a:rPr>
              <a:t>highly descriptive</a:t>
            </a:r>
            <a:endParaRPr kumimoji="0" lang="en-US" b="0"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sp>
        <p:nvSpPr>
          <p:cNvPr id="9" name="TextBox 8"/>
          <p:cNvSpPr txBox="1"/>
          <p:nvPr/>
        </p:nvSpPr>
        <p:spPr>
          <a:xfrm>
            <a:off x="528707" y="3567989"/>
            <a:ext cx="6324163" cy="37959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b="0" i="0" u="none" strike="noStrike" cap="none" spc="0" normalizeH="0" baseline="0" dirty="0" smtClean="0">
                <a:ln>
                  <a:noFill/>
                </a:ln>
                <a:solidFill>
                  <a:srgbClr val="000000"/>
                </a:solidFill>
                <a:effectLst/>
                <a:uFillTx/>
                <a:latin typeface="Helvetica body"/>
                <a:ea typeface="Helvetica Light"/>
                <a:cs typeface="Helvetica body"/>
                <a:sym typeface="Helvetica Light"/>
              </a:rPr>
              <a:t>highly depictive - - - - - - - - - - - - - - - - - - - - - - - - - - - - - - - - -  </a:t>
            </a:r>
            <a:endParaRPr kumimoji="0" lang="en-US" b="0" i="0" u="none" strike="noStrike" cap="none" spc="0" normalizeH="0" baseline="0" dirty="0">
              <a:ln>
                <a:noFill/>
              </a:ln>
              <a:solidFill>
                <a:srgbClr val="000000"/>
              </a:solidFill>
              <a:effectLst/>
              <a:uFillTx/>
              <a:latin typeface="Helvetica body"/>
              <a:ea typeface="Helvetica Light"/>
              <a:cs typeface="Helvetica body"/>
              <a:sym typeface="Helvetica Light"/>
            </a:endParaRPr>
          </a:p>
        </p:txBody>
      </p:sp>
      <p:pic>
        <p:nvPicPr>
          <p:cNvPr id="4" name="Picture 3"/>
          <p:cNvPicPr>
            <a:picLocks noChangeAspect="1"/>
          </p:cNvPicPr>
          <p:nvPr/>
        </p:nvPicPr>
        <p:blipFill>
          <a:blip r:embed="rId3"/>
          <a:stretch>
            <a:fillRect/>
          </a:stretch>
        </p:blipFill>
        <p:spPr>
          <a:xfrm>
            <a:off x="-128301" y="4184597"/>
            <a:ext cx="2529417" cy="2154820"/>
          </a:xfrm>
          <a:prstGeom prst="rect">
            <a:avLst/>
          </a:prstGeom>
        </p:spPr>
      </p:pic>
      <p:pic>
        <p:nvPicPr>
          <p:cNvPr id="6" name="Picture 5"/>
          <p:cNvPicPr>
            <a:picLocks noChangeAspect="1"/>
          </p:cNvPicPr>
          <p:nvPr/>
        </p:nvPicPr>
        <p:blipFill>
          <a:blip r:embed="rId4"/>
          <a:stretch>
            <a:fillRect/>
          </a:stretch>
        </p:blipFill>
        <p:spPr>
          <a:xfrm>
            <a:off x="2391216" y="4184597"/>
            <a:ext cx="2455333" cy="2154820"/>
          </a:xfrm>
          <a:prstGeom prst="rect">
            <a:avLst/>
          </a:prstGeom>
        </p:spPr>
      </p:pic>
      <p:pic>
        <p:nvPicPr>
          <p:cNvPr id="16" name="Picture 15"/>
          <p:cNvPicPr>
            <a:picLocks noChangeAspect="1"/>
          </p:cNvPicPr>
          <p:nvPr/>
        </p:nvPicPr>
        <p:blipFill>
          <a:blip r:embed="rId5"/>
          <a:stretch>
            <a:fillRect/>
          </a:stretch>
        </p:blipFill>
        <p:spPr>
          <a:xfrm>
            <a:off x="4846549" y="4184597"/>
            <a:ext cx="2847701" cy="2180962"/>
          </a:xfrm>
          <a:prstGeom prst="rect">
            <a:avLst/>
          </a:prstGeom>
        </p:spPr>
      </p:pic>
      <p:pic>
        <p:nvPicPr>
          <p:cNvPr id="15" name="Picture 14"/>
          <p:cNvPicPr>
            <a:picLocks noChangeAspect="1"/>
          </p:cNvPicPr>
          <p:nvPr/>
        </p:nvPicPr>
        <p:blipFill>
          <a:blip r:embed="rId6"/>
          <a:stretch>
            <a:fillRect/>
          </a:stretch>
        </p:blipFill>
        <p:spPr>
          <a:xfrm>
            <a:off x="7281334" y="4175412"/>
            <a:ext cx="2804583" cy="2164005"/>
          </a:xfrm>
          <a:prstGeom prst="rect">
            <a:avLst/>
          </a:prstGeom>
        </p:spPr>
      </p:pic>
      <p:grpSp>
        <p:nvGrpSpPr>
          <p:cNvPr id="26" name="Group 25"/>
          <p:cNvGrpSpPr/>
          <p:nvPr/>
        </p:nvGrpSpPr>
        <p:grpSpPr>
          <a:xfrm>
            <a:off x="1242785" y="1502833"/>
            <a:ext cx="6445417" cy="1611702"/>
            <a:chOff x="1242785" y="1502833"/>
            <a:chExt cx="6737320" cy="1704718"/>
          </a:xfrm>
        </p:grpSpPr>
        <p:pic>
          <p:nvPicPr>
            <p:cNvPr id="23" name="D.FORM.png"/>
            <p:cNvPicPr/>
            <p:nvPr/>
          </p:nvPicPr>
          <p:blipFill rotWithShape="1">
            <a:blip r:embed="rId7">
              <a:extLst/>
            </a:blip>
            <a:srcRect l="1643" r="84650"/>
            <a:stretch/>
          </p:blipFill>
          <p:spPr>
            <a:xfrm>
              <a:off x="1242785" y="1608509"/>
              <a:ext cx="941916" cy="1592645"/>
            </a:xfrm>
            <a:prstGeom prst="rect">
              <a:avLst/>
            </a:prstGeom>
            <a:ln w="12700">
              <a:miter lim="400000"/>
            </a:ln>
          </p:spPr>
        </p:pic>
        <p:grpSp>
          <p:nvGrpSpPr>
            <p:cNvPr id="24" name="Group 23"/>
            <p:cNvGrpSpPr/>
            <p:nvPr/>
          </p:nvGrpSpPr>
          <p:grpSpPr>
            <a:xfrm>
              <a:off x="1354667" y="1608506"/>
              <a:ext cx="6625438" cy="1599045"/>
              <a:chOff x="1354667" y="1608506"/>
              <a:chExt cx="6625438" cy="1599045"/>
            </a:xfrm>
          </p:grpSpPr>
          <p:grpSp>
            <p:nvGrpSpPr>
              <p:cNvPr id="3" name="Group 2"/>
              <p:cNvGrpSpPr/>
              <p:nvPr/>
            </p:nvGrpSpPr>
            <p:grpSpPr>
              <a:xfrm>
                <a:off x="1354667" y="1608509"/>
                <a:ext cx="5175250" cy="1599042"/>
                <a:chOff x="1354667" y="1506852"/>
                <a:chExt cx="5175250" cy="1605452"/>
              </a:xfrm>
            </p:grpSpPr>
            <p:sp>
              <p:nvSpPr>
                <p:cNvPr id="2" name="Rectangle 1"/>
                <p:cNvSpPr/>
                <p:nvPr/>
              </p:nvSpPr>
              <p:spPr>
                <a:xfrm>
                  <a:off x="1354667" y="1513275"/>
                  <a:ext cx="836083" cy="2541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14" name="D.FORM.png"/>
                <p:cNvPicPr/>
                <p:nvPr/>
              </p:nvPicPr>
              <p:blipFill rotWithShape="1">
                <a:blip r:embed="rId7">
                  <a:duotone>
                    <a:schemeClr val="accent1">
                      <a:shade val="45000"/>
                      <a:satMod val="135000"/>
                    </a:schemeClr>
                    <a:prstClr val="white"/>
                  </a:duotone>
                  <a:extLst/>
                </a:blip>
                <a:srcRect l="15344" r="21351"/>
                <a:stretch/>
              </p:blipFill>
              <p:spPr>
                <a:xfrm>
                  <a:off x="2180166" y="1506852"/>
                  <a:ext cx="4349751" cy="1605452"/>
                </a:xfrm>
                <a:prstGeom prst="rect">
                  <a:avLst/>
                </a:prstGeom>
                <a:ln w="12700">
                  <a:miter lim="400000"/>
                </a:ln>
              </p:spPr>
            </p:pic>
          </p:grpSp>
          <p:grpSp>
            <p:nvGrpSpPr>
              <p:cNvPr id="17" name="Group 16"/>
              <p:cNvGrpSpPr/>
              <p:nvPr/>
            </p:nvGrpSpPr>
            <p:grpSpPr>
              <a:xfrm>
                <a:off x="1354667" y="1608506"/>
                <a:ext cx="6625438" cy="1599029"/>
                <a:chOff x="1354667" y="1506878"/>
                <a:chExt cx="6625438" cy="1599029"/>
              </a:xfrm>
            </p:grpSpPr>
            <p:pic>
              <p:nvPicPr>
                <p:cNvPr id="18" name="D.FORM.png"/>
                <p:cNvPicPr/>
                <p:nvPr/>
              </p:nvPicPr>
              <p:blipFill rotWithShape="1">
                <a:blip r:embed="rId7">
                  <a:extLst/>
                </a:blip>
                <a:srcRect l="90971"/>
                <a:stretch/>
              </p:blipFill>
              <p:spPr>
                <a:xfrm>
                  <a:off x="7359679" y="1506878"/>
                  <a:ext cx="620426" cy="1599029"/>
                </a:xfrm>
                <a:prstGeom prst="rect">
                  <a:avLst/>
                </a:prstGeom>
                <a:ln w="12700">
                  <a:miter lim="400000"/>
                </a:ln>
              </p:spPr>
            </p:pic>
            <p:sp>
              <p:nvSpPr>
                <p:cNvPr id="19" name="Rectangle 18"/>
                <p:cNvSpPr/>
                <p:nvPr/>
              </p:nvSpPr>
              <p:spPr>
                <a:xfrm>
                  <a:off x="1354667" y="1513275"/>
                  <a:ext cx="836083" cy="2541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grpSp>
            <p:nvGrpSpPr>
              <p:cNvPr id="20" name="Group 19"/>
              <p:cNvGrpSpPr/>
              <p:nvPr/>
            </p:nvGrpSpPr>
            <p:grpSpPr>
              <a:xfrm>
                <a:off x="1354667" y="1608509"/>
                <a:ext cx="6015595" cy="1599029"/>
                <a:chOff x="1354667" y="1506878"/>
                <a:chExt cx="6015595" cy="1599029"/>
              </a:xfrm>
            </p:grpSpPr>
            <p:pic>
              <p:nvPicPr>
                <p:cNvPr id="21" name="D.FORM.png"/>
                <p:cNvPicPr/>
                <p:nvPr/>
              </p:nvPicPr>
              <p:blipFill rotWithShape="1">
                <a:blip r:embed="rId7">
                  <a:duotone>
                    <a:schemeClr val="accent6">
                      <a:shade val="45000"/>
                      <a:satMod val="135000"/>
                    </a:schemeClr>
                    <a:prstClr val="white"/>
                  </a:duotone>
                  <a:extLst/>
                </a:blip>
                <a:srcRect l="78649" r="9030"/>
                <a:stretch/>
              </p:blipFill>
              <p:spPr>
                <a:xfrm>
                  <a:off x="6523595" y="1506878"/>
                  <a:ext cx="846667" cy="1599029"/>
                </a:xfrm>
                <a:prstGeom prst="rect">
                  <a:avLst/>
                </a:prstGeom>
                <a:ln w="12700">
                  <a:miter lim="400000"/>
                </a:ln>
              </p:spPr>
            </p:pic>
            <p:sp>
              <p:nvSpPr>
                <p:cNvPr id="22" name="Rectangle 21"/>
                <p:cNvSpPr/>
                <p:nvPr/>
              </p:nvSpPr>
              <p:spPr>
                <a:xfrm>
                  <a:off x="1354667" y="1513275"/>
                  <a:ext cx="836083" cy="254142"/>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grpSp>
        <p:sp>
          <p:nvSpPr>
            <p:cNvPr id="25" name="Rectangle 24"/>
            <p:cNvSpPr/>
            <p:nvPr/>
          </p:nvSpPr>
          <p:spPr>
            <a:xfrm>
              <a:off x="1354667" y="1502833"/>
              <a:ext cx="836083" cy="365200"/>
            </a:xfrm>
            <a:prstGeom prst="rect">
              <a:avLst/>
            </a:prstGeom>
            <a:solidFill>
              <a:srgbClr val="FFFF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spTree>
    <p:extLst>
      <p:ext uri="{BB962C8B-B14F-4D97-AF65-F5344CB8AC3E}">
        <p14:creationId xmlns:p14="http://schemas.microsoft.com/office/powerpoint/2010/main" val="1791142962"/>
      </p:ext>
    </p:extLst>
  </p:cSld>
  <p:clrMapOvr>
    <a:masterClrMapping/>
  </p:clrMapOvr>
  <mc:AlternateContent xmlns:mc="http://schemas.openxmlformats.org/markup-compatibility/2006">
    <mc:Choice xmlns:p14="http://schemas.microsoft.com/office/powerpoint/2010/main" Requires="p14">
      <p:transition spd="med" p14:dur="700" advTm="52263">
        <p:fade/>
      </p:transition>
    </mc:Choice>
    <mc:Fallback>
      <p:transition xmlns:p14="http://schemas.microsoft.com/office/powerpoint/2010/main" spd="med" advTm="52263">
        <p:fade/>
      </p:transition>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 name="Shape 1747"/>
          <p:cNvSpPr>
            <a:spLocks noGrp="1"/>
          </p:cNvSpPr>
          <p:nvPr>
            <p:ph type="body" idx="15"/>
          </p:nvPr>
        </p:nvSpPr>
        <p:spPr>
          <a:xfrm>
            <a:off x="617293" y="4606050"/>
            <a:ext cx="1635446" cy="477425"/>
          </a:xfrm>
          <a:prstGeom prst="rect">
            <a:avLst/>
          </a:prstGeom>
        </p:spPr>
        <p:txBody>
          <a:bodyPr/>
          <a:lstStyle/>
          <a:p>
            <a:r>
              <a:rPr lang="en-US" sz="1600" dirty="0" smtClean="0"/>
              <a:t>Duration</a:t>
            </a:r>
            <a:endParaRPr sz="1600" dirty="0"/>
          </a:p>
        </p:txBody>
      </p:sp>
      <p:sp>
        <p:nvSpPr>
          <p:cNvPr id="1750" name="Shape 1750"/>
          <p:cNvSpPr>
            <a:spLocks noGrp="1"/>
          </p:cNvSpPr>
          <p:nvPr>
            <p:ph type="body" idx="18"/>
          </p:nvPr>
        </p:nvSpPr>
        <p:spPr>
          <a:xfrm>
            <a:off x="617293" y="5021080"/>
            <a:ext cx="1635446" cy="499961"/>
          </a:xfrm>
          <a:prstGeom prst="rect">
            <a:avLst/>
          </a:prstGeom>
        </p:spPr>
        <p:txBody>
          <a:bodyPr/>
          <a:lstStyle/>
          <a:p>
            <a:r>
              <a:rPr lang="en-US" sz="1200" b="1" i="1" dirty="0" smtClean="0">
                <a:solidFill>
                  <a:srgbClr val="000000"/>
                </a:solidFill>
                <a:latin typeface="Helvetica Light"/>
                <a:cs typeface="Helvetica Light"/>
              </a:rPr>
              <a:t> { Quantity of time }</a:t>
            </a:r>
            <a:endParaRPr sz="1200" b="1" i="1" dirty="0">
              <a:solidFill>
                <a:srgbClr val="000000"/>
              </a:solidFill>
              <a:latin typeface="Helvetica Light"/>
              <a:cs typeface="Helvetica Light"/>
            </a:endParaRPr>
          </a:p>
        </p:txBody>
      </p:sp>
      <p:sp>
        <p:nvSpPr>
          <p:cNvPr id="16" name="Shape 1747"/>
          <p:cNvSpPr>
            <a:spLocks noGrp="1"/>
          </p:cNvSpPr>
          <p:nvPr>
            <p:ph type="body" idx="15"/>
          </p:nvPr>
        </p:nvSpPr>
        <p:spPr>
          <a:xfrm>
            <a:off x="7016884" y="4610902"/>
            <a:ext cx="1635446" cy="477425"/>
          </a:xfrm>
          <a:prstGeom prst="rect">
            <a:avLst/>
          </a:prstGeom>
        </p:spPr>
        <p:txBody>
          <a:bodyPr/>
          <a:lstStyle/>
          <a:p>
            <a:r>
              <a:rPr lang="en-US" sz="1600" dirty="0" smtClean="0"/>
              <a:t>Frequency</a:t>
            </a:r>
            <a:endParaRPr sz="1600" dirty="0"/>
          </a:p>
        </p:txBody>
      </p:sp>
      <p:sp>
        <p:nvSpPr>
          <p:cNvPr id="17" name="Shape 1747"/>
          <p:cNvSpPr>
            <a:spLocks noGrp="1"/>
          </p:cNvSpPr>
          <p:nvPr>
            <p:ph type="body" idx="15"/>
          </p:nvPr>
        </p:nvSpPr>
        <p:spPr>
          <a:xfrm>
            <a:off x="4973998" y="4610902"/>
            <a:ext cx="1635446" cy="477425"/>
          </a:xfrm>
          <a:prstGeom prst="rect">
            <a:avLst/>
          </a:prstGeom>
        </p:spPr>
        <p:txBody>
          <a:bodyPr/>
          <a:lstStyle/>
          <a:p>
            <a:r>
              <a:rPr lang="en-US" sz="1600" dirty="0" smtClean="0"/>
              <a:t>Sequence</a:t>
            </a:r>
            <a:endParaRPr sz="1600" dirty="0"/>
          </a:p>
        </p:txBody>
      </p:sp>
      <p:sp>
        <p:nvSpPr>
          <p:cNvPr id="18" name="Shape 1747"/>
          <p:cNvSpPr>
            <a:spLocks noGrp="1"/>
          </p:cNvSpPr>
          <p:nvPr>
            <p:ph type="body" idx="15"/>
          </p:nvPr>
        </p:nvSpPr>
        <p:spPr>
          <a:xfrm>
            <a:off x="2676071" y="4606050"/>
            <a:ext cx="1835634" cy="477425"/>
          </a:xfrm>
          <a:prstGeom prst="rect">
            <a:avLst/>
          </a:prstGeom>
        </p:spPr>
        <p:txBody>
          <a:bodyPr/>
          <a:lstStyle/>
          <a:p>
            <a:r>
              <a:rPr lang="en-US" sz="1600" dirty="0" smtClean="0"/>
              <a:t>Timing</a:t>
            </a:r>
            <a:endParaRPr sz="1600" dirty="0"/>
          </a:p>
        </p:txBody>
      </p:sp>
      <p:sp>
        <p:nvSpPr>
          <p:cNvPr id="19" name="Shape 1750"/>
          <p:cNvSpPr>
            <a:spLocks noGrp="1"/>
          </p:cNvSpPr>
          <p:nvPr>
            <p:ph type="body" idx="18"/>
          </p:nvPr>
        </p:nvSpPr>
        <p:spPr>
          <a:xfrm>
            <a:off x="2812761" y="5026353"/>
            <a:ext cx="1635446" cy="499961"/>
          </a:xfrm>
          <a:prstGeom prst="rect">
            <a:avLst/>
          </a:prstGeom>
        </p:spPr>
        <p:txBody>
          <a:bodyPr/>
          <a:lstStyle/>
          <a:p>
            <a:r>
              <a:rPr lang="en-US" sz="1200" b="1" i="1" dirty="0" smtClean="0">
                <a:solidFill>
                  <a:srgbClr val="000000"/>
                </a:solidFill>
                <a:latin typeface="Helvetica Light"/>
                <a:cs typeface="Helvetica Light"/>
              </a:rPr>
              <a:t>{ </a:t>
            </a:r>
            <a:r>
              <a:rPr lang="en-US" sz="1200" b="1" i="1" dirty="0" smtClean="0">
                <a:solidFill>
                  <a:srgbClr val="000000"/>
                </a:solidFill>
                <a:latin typeface="Helvetica Light"/>
                <a:cs typeface="Helvetica Light"/>
              </a:rPr>
              <a:t>Temporal location </a:t>
            </a:r>
            <a:r>
              <a:rPr lang="en-US" sz="1200" b="1" i="1" dirty="0" smtClean="0">
                <a:solidFill>
                  <a:srgbClr val="000000"/>
                </a:solidFill>
                <a:latin typeface="Helvetica Light"/>
                <a:cs typeface="Helvetica Light"/>
              </a:rPr>
              <a:t>}</a:t>
            </a:r>
            <a:endParaRPr sz="1200" b="1" i="1" dirty="0">
              <a:solidFill>
                <a:srgbClr val="000000"/>
              </a:solidFill>
              <a:latin typeface="Helvetica Light"/>
              <a:cs typeface="Helvetica Light"/>
            </a:endParaRPr>
          </a:p>
        </p:txBody>
      </p:sp>
      <p:sp>
        <p:nvSpPr>
          <p:cNvPr id="20" name="Shape 1750"/>
          <p:cNvSpPr>
            <a:spLocks noGrp="1"/>
          </p:cNvSpPr>
          <p:nvPr>
            <p:ph type="body" idx="18"/>
          </p:nvPr>
        </p:nvSpPr>
        <p:spPr>
          <a:xfrm>
            <a:off x="4938996" y="5021080"/>
            <a:ext cx="1635446" cy="499961"/>
          </a:xfrm>
          <a:prstGeom prst="rect">
            <a:avLst/>
          </a:prstGeom>
        </p:spPr>
        <p:txBody>
          <a:bodyPr/>
          <a:lstStyle/>
          <a:p>
            <a:r>
              <a:rPr lang="en-US" sz="1200" b="1" i="1" dirty="0" smtClean="0">
                <a:solidFill>
                  <a:srgbClr val="000000"/>
                </a:solidFill>
                <a:latin typeface="Helvetica Light"/>
                <a:cs typeface="Helvetica Light"/>
              </a:rPr>
              <a:t>{ Order of Activities }</a:t>
            </a:r>
            <a:endParaRPr sz="1200" b="1" i="1" dirty="0">
              <a:solidFill>
                <a:srgbClr val="000000"/>
              </a:solidFill>
              <a:latin typeface="Helvetica Light"/>
              <a:cs typeface="Helvetica Light"/>
            </a:endParaRPr>
          </a:p>
        </p:txBody>
      </p:sp>
      <p:sp>
        <p:nvSpPr>
          <p:cNvPr id="21" name="Shape 1750"/>
          <p:cNvSpPr>
            <a:spLocks noGrp="1"/>
          </p:cNvSpPr>
          <p:nvPr>
            <p:ph type="body" idx="18"/>
          </p:nvPr>
        </p:nvSpPr>
        <p:spPr>
          <a:xfrm>
            <a:off x="6815667" y="5021080"/>
            <a:ext cx="1907903" cy="499961"/>
          </a:xfrm>
          <a:prstGeom prst="rect">
            <a:avLst/>
          </a:prstGeom>
        </p:spPr>
        <p:txBody>
          <a:bodyPr/>
          <a:lstStyle/>
          <a:p>
            <a:r>
              <a:rPr lang="en-US" sz="1200" b="1" i="1" dirty="0" smtClean="0">
                <a:solidFill>
                  <a:srgbClr val="000000"/>
                </a:solidFill>
                <a:latin typeface="Helvetica Light"/>
                <a:cs typeface="Helvetica Light"/>
              </a:rPr>
              <a:t>{ Number of occurrences }</a:t>
            </a:r>
            <a:endParaRPr sz="1200" b="1" i="1" dirty="0">
              <a:solidFill>
                <a:srgbClr val="000000"/>
              </a:solidFill>
              <a:latin typeface="Helvetica Light"/>
              <a:cs typeface="Helvetica Light"/>
            </a:endParaRPr>
          </a:p>
        </p:txBody>
      </p:sp>
      <p:sp>
        <p:nvSpPr>
          <p:cNvPr id="31" name="Shape 2389"/>
          <p:cNvSpPr/>
          <p:nvPr/>
        </p:nvSpPr>
        <p:spPr>
          <a:xfrm>
            <a:off x="7454375" y="3779032"/>
            <a:ext cx="596515" cy="65507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3175" cmpd="sng">
            <a:noFill/>
            <a:miter lim="400000"/>
          </a:ln>
          <a:effectLst/>
        </p:spPr>
        <p:txBody>
          <a:bodyPr lIns="16002" tIns="16002" rIns="16002" bIns="16002" anchor="ctr"/>
          <a:lstStyle/>
          <a:p>
            <a:pPr algn="ctr" defTabSz="19202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2" name="Group 11"/>
          <p:cNvGrpSpPr/>
          <p:nvPr/>
        </p:nvGrpSpPr>
        <p:grpSpPr>
          <a:xfrm>
            <a:off x="5330495" y="3807254"/>
            <a:ext cx="709106" cy="712286"/>
            <a:chOff x="5320881" y="3772598"/>
            <a:chExt cx="705352" cy="705352"/>
          </a:xfrm>
        </p:grpSpPr>
        <p:pic>
          <p:nvPicPr>
            <p:cNvPr id="8" name="Picture 7"/>
            <p:cNvPicPr>
              <a:picLocks noChangeAspect="1"/>
            </p:cNvPicPr>
            <p:nvPr/>
          </p:nvPicPr>
          <p:blipFill>
            <a:blip r:embed="rId3"/>
            <a:stretch>
              <a:fillRect/>
            </a:stretch>
          </p:blipFill>
          <p:spPr>
            <a:xfrm>
              <a:off x="5320881" y="3772598"/>
              <a:ext cx="705352" cy="705352"/>
            </a:xfrm>
            <a:prstGeom prst="rect">
              <a:avLst/>
            </a:prstGeom>
          </p:spPr>
        </p:pic>
        <p:sp>
          <p:nvSpPr>
            <p:cNvPr id="9" name="Oval 8"/>
            <p:cNvSpPr/>
            <p:nvPr/>
          </p:nvSpPr>
          <p:spPr>
            <a:xfrm>
              <a:off x="5410677" y="3858785"/>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38" name="Oval 37"/>
            <p:cNvSpPr/>
            <p:nvPr/>
          </p:nvSpPr>
          <p:spPr>
            <a:xfrm>
              <a:off x="5817076" y="3859634"/>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39" name="Oval 38"/>
            <p:cNvSpPr/>
            <p:nvPr/>
          </p:nvSpPr>
          <p:spPr>
            <a:xfrm>
              <a:off x="5410677" y="4250808"/>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40" name="Oval 39"/>
            <p:cNvSpPr/>
            <p:nvPr/>
          </p:nvSpPr>
          <p:spPr>
            <a:xfrm>
              <a:off x="5817076" y="4250808"/>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pic>
        <p:nvPicPr>
          <p:cNvPr id="13" name="Picture 12"/>
          <p:cNvPicPr>
            <a:picLocks noChangeAspect="1"/>
          </p:cNvPicPr>
          <p:nvPr/>
        </p:nvPicPr>
        <p:blipFill>
          <a:blip r:embed="rId4"/>
          <a:stretch>
            <a:fillRect/>
          </a:stretch>
        </p:blipFill>
        <p:spPr>
          <a:xfrm>
            <a:off x="3162585" y="3763473"/>
            <a:ext cx="842577" cy="842577"/>
          </a:xfrm>
          <a:prstGeom prst="rect">
            <a:avLst/>
          </a:prstGeom>
        </p:spPr>
      </p:pic>
      <p:pic>
        <p:nvPicPr>
          <p:cNvPr id="14" name="Picture 13"/>
          <p:cNvPicPr>
            <a:picLocks noChangeAspect="1"/>
          </p:cNvPicPr>
          <p:nvPr/>
        </p:nvPicPr>
        <p:blipFill>
          <a:blip r:embed="rId5"/>
          <a:stretch>
            <a:fillRect/>
          </a:stretch>
        </p:blipFill>
        <p:spPr>
          <a:xfrm>
            <a:off x="1109581" y="3852698"/>
            <a:ext cx="603964" cy="665607"/>
          </a:xfrm>
          <a:prstGeom prst="rect">
            <a:avLst/>
          </a:prstGeom>
        </p:spPr>
      </p:pic>
      <p:sp>
        <p:nvSpPr>
          <p:cNvPr id="32" name="Shape 1745"/>
          <p:cNvSpPr>
            <a:spLocks noGrp="1"/>
          </p:cNvSpPr>
          <p:nvPr>
            <p:ph type="title"/>
          </p:nvPr>
        </p:nvSpPr>
        <p:spPr>
          <a:xfrm>
            <a:off x="529028" y="580173"/>
            <a:ext cx="6487855" cy="1958933"/>
          </a:xfrm>
          <a:prstGeom prst="rect">
            <a:avLst/>
          </a:prstGeom>
        </p:spPr>
        <p:txBody>
          <a:bodyPr anchor="t"/>
          <a:lstStyle/>
          <a:p>
            <a:pPr>
              <a:lnSpc>
                <a:spcPct val="80000"/>
              </a:lnSpc>
            </a:pPr>
            <a:r>
              <a:rPr lang="en-US" dirty="0" smtClean="0"/>
              <a:t>// </a:t>
            </a:r>
            <a:r>
              <a:rPr lang="en-US" dirty="0" smtClean="0"/>
              <a:t>coding – </a:t>
            </a:r>
            <a:r>
              <a:rPr lang="en-US" i="1" dirty="0" smtClean="0"/>
              <a:t>primary mechanisms</a:t>
            </a:r>
            <a:r>
              <a:rPr lang="en-US" dirty="0" smtClean="0"/>
              <a:t> </a:t>
            </a:r>
            <a:endParaRPr sz="7200" dirty="0"/>
          </a:p>
        </p:txBody>
      </p:sp>
      <p:grpSp>
        <p:nvGrpSpPr>
          <p:cNvPr id="24" name="Group 23"/>
          <p:cNvGrpSpPr/>
          <p:nvPr/>
        </p:nvGrpSpPr>
        <p:grpSpPr>
          <a:xfrm>
            <a:off x="3855319" y="1234174"/>
            <a:ext cx="1475178" cy="1336568"/>
            <a:chOff x="6934763" y="150700"/>
            <a:chExt cx="1953198" cy="1769673"/>
          </a:xfrm>
        </p:grpSpPr>
        <p:sp>
          <p:nvSpPr>
            <p:cNvPr id="26" name="Rectangle 25"/>
            <p:cNvSpPr/>
            <p:nvPr/>
          </p:nvSpPr>
          <p:spPr>
            <a:xfrm>
              <a:off x="6934763" y="424787"/>
              <a:ext cx="1743339" cy="487274"/>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27" name="Picture 26"/>
            <p:cNvPicPr>
              <a:picLocks noChangeAspect="1"/>
            </p:cNvPicPr>
            <p:nvPr/>
          </p:nvPicPr>
          <p:blipFill>
            <a:blip r:embed="rId6"/>
            <a:stretch>
              <a:fillRect/>
            </a:stretch>
          </p:blipFill>
          <p:spPr>
            <a:xfrm>
              <a:off x="7118288" y="150700"/>
              <a:ext cx="1769673" cy="1769673"/>
            </a:xfrm>
            <a:prstGeom prst="rect">
              <a:avLst/>
            </a:prstGeom>
          </p:spPr>
        </p:pic>
      </p:grpSp>
      <p:sp>
        <p:nvSpPr>
          <p:cNvPr id="28" name="Shape 1747"/>
          <p:cNvSpPr>
            <a:spLocks noGrp="1"/>
          </p:cNvSpPr>
          <p:nvPr>
            <p:ph type="body" idx="15"/>
          </p:nvPr>
        </p:nvSpPr>
        <p:spPr>
          <a:xfrm>
            <a:off x="3774358" y="2579828"/>
            <a:ext cx="1835634" cy="477425"/>
          </a:xfrm>
          <a:prstGeom prst="rect">
            <a:avLst/>
          </a:prstGeom>
        </p:spPr>
        <p:txBody>
          <a:bodyPr/>
          <a:lstStyle/>
          <a:p>
            <a:r>
              <a:rPr lang="en-US" sz="1400" dirty="0" smtClean="0"/>
              <a:t>Activity</a:t>
            </a:r>
            <a:endParaRPr sz="1400" dirty="0"/>
          </a:p>
        </p:txBody>
      </p:sp>
    </p:spTree>
    <p:extLst>
      <p:ext uri="{BB962C8B-B14F-4D97-AF65-F5344CB8AC3E}">
        <p14:creationId xmlns:p14="http://schemas.microsoft.com/office/powerpoint/2010/main" val="3168830748"/>
      </p:ext>
    </p:extLst>
  </p:cSld>
  <p:clrMapOvr>
    <a:masterClrMapping/>
  </p:clrMapOvr>
  <mc:AlternateContent xmlns:mc="http://schemas.openxmlformats.org/markup-compatibility/2006">
    <mc:Choice xmlns:p14="http://schemas.microsoft.com/office/powerpoint/2010/main" Requires="p14">
      <p:transition spd="med" p14:dur="700" advTm="24060">
        <p:fade/>
      </p:transition>
    </mc:Choice>
    <mc:Fallback>
      <p:transition xmlns:p14="http://schemas.microsoft.com/office/powerpoint/2010/main" spd="med" advTm="24060">
        <p:fade/>
      </p:transition>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895655" y="639334"/>
            <a:ext cx="3437015"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 { </a:t>
            </a:r>
            <a:r>
              <a:rPr kumimoji="0" lang="en-US" sz="24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primary mechanisms }</a:t>
            </a:r>
            <a:endParaRPr kumimoji="0" lang="en-US" sz="2400" b="1"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Shape 1745"/>
          <p:cNvSpPr txBox="1">
            <a:spLocks/>
          </p:cNvSpPr>
          <p:nvPr/>
        </p:nvSpPr>
        <p:spPr>
          <a:xfrm>
            <a:off x="529029" y="580173"/>
            <a:ext cx="4550971" cy="499327"/>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latin typeface="Helvetica body"/>
                <a:cs typeface="Helvetica body"/>
              </a:rPr>
              <a:t>// r</a:t>
            </a:r>
            <a:r>
              <a:rPr lang="en-US" dirty="0" smtClean="0">
                <a:latin typeface="Helvetica (body)"/>
                <a:cs typeface="Helvetica (body)"/>
              </a:rPr>
              <a:t>esults</a:t>
            </a:r>
            <a:endParaRPr lang="en-US" sz="7200" i="1" dirty="0">
              <a:latin typeface="Helvetica (body)"/>
              <a:cs typeface="Helvetica (body)"/>
            </a:endParaRPr>
          </a:p>
        </p:txBody>
      </p:sp>
      <p:sp>
        <p:nvSpPr>
          <p:cNvPr id="20" name="Shape 2389"/>
          <p:cNvSpPr/>
          <p:nvPr/>
        </p:nvSpPr>
        <p:spPr>
          <a:xfrm>
            <a:off x="7454375" y="1567114"/>
            <a:ext cx="596515" cy="65507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3175" cmpd="sng">
            <a:noFill/>
            <a:miter lim="400000"/>
          </a:ln>
          <a:effectLst/>
        </p:spPr>
        <p:txBody>
          <a:bodyPr lIns="16002" tIns="16002" rIns="16002" bIns="16002" anchor="ctr"/>
          <a:lstStyle/>
          <a:p>
            <a:pPr algn="ctr" defTabSz="19202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21" name="Group 20"/>
          <p:cNvGrpSpPr/>
          <p:nvPr/>
        </p:nvGrpSpPr>
        <p:grpSpPr>
          <a:xfrm>
            <a:off x="5288163" y="1542421"/>
            <a:ext cx="709106" cy="712286"/>
            <a:chOff x="5320881" y="3772598"/>
            <a:chExt cx="705352" cy="705352"/>
          </a:xfrm>
        </p:grpSpPr>
        <p:pic>
          <p:nvPicPr>
            <p:cNvPr id="22" name="Picture 21"/>
            <p:cNvPicPr>
              <a:picLocks noChangeAspect="1"/>
            </p:cNvPicPr>
            <p:nvPr/>
          </p:nvPicPr>
          <p:blipFill>
            <a:blip r:embed="rId4"/>
            <a:stretch>
              <a:fillRect/>
            </a:stretch>
          </p:blipFill>
          <p:spPr>
            <a:xfrm>
              <a:off x="5320881" y="3772598"/>
              <a:ext cx="705352" cy="705352"/>
            </a:xfrm>
            <a:prstGeom prst="rect">
              <a:avLst/>
            </a:prstGeom>
          </p:spPr>
        </p:pic>
        <p:sp>
          <p:nvSpPr>
            <p:cNvPr id="23" name="Oval 22"/>
            <p:cNvSpPr/>
            <p:nvPr/>
          </p:nvSpPr>
          <p:spPr>
            <a:xfrm>
              <a:off x="5410677" y="3858784"/>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4" name="Oval 23"/>
            <p:cNvSpPr/>
            <p:nvPr/>
          </p:nvSpPr>
          <p:spPr>
            <a:xfrm>
              <a:off x="5817076" y="3859634"/>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5" name="Oval 24"/>
            <p:cNvSpPr/>
            <p:nvPr/>
          </p:nvSpPr>
          <p:spPr>
            <a:xfrm>
              <a:off x="5410677" y="4250807"/>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26" name="Oval 25"/>
            <p:cNvSpPr/>
            <p:nvPr/>
          </p:nvSpPr>
          <p:spPr>
            <a:xfrm>
              <a:off x="5817076" y="4250808"/>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pic>
        <p:nvPicPr>
          <p:cNvPr id="27" name="Picture 26"/>
          <p:cNvPicPr>
            <a:picLocks noChangeAspect="1"/>
          </p:cNvPicPr>
          <p:nvPr/>
        </p:nvPicPr>
        <p:blipFill>
          <a:blip r:embed="rId5"/>
          <a:stretch>
            <a:fillRect/>
          </a:stretch>
        </p:blipFill>
        <p:spPr>
          <a:xfrm>
            <a:off x="3120253" y="1498640"/>
            <a:ext cx="842577" cy="842577"/>
          </a:xfrm>
          <a:prstGeom prst="rect">
            <a:avLst/>
          </a:prstGeom>
        </p:spPr>
      </p:pic>
      <p:pic>
        <p:nvPicPr>
          <p:cNvPr id="28" name="Picture 27"/>
          <p:cNvPicPr>
            <a:picLocks noChangeAspect="1"/>
          </p:cNvPicPr>
          <p:nvPr/>
        </p:nvPicPr>
        <p:blipFill>
          <a:blip r:embed="rId6"/>
          <a:stretch>
            <a:fillRect/>
          </a:stretch>
        </p:blipFill>
        <p:spPr>
          <a:xfrm>
            <a:off x="1109581" y="1587865"/>
            <a:ext cx="603964" cy="665607"/>
          </a:xfrm>
          <a:prstGeom prst="rect">
            <a:avLst/>
          </a:prstGeom>
        </p:spPr>
      </p:pic>
      <p:sp>
        <p:nvSpPr>
          <p:cNvPr id="29" name="Shape 1747"/>
          <p:cNvSpPr txBox="1">
            <a:spLocks/>
          </p:cNvSpPr>
          <p:nvPr/>
        </p:nvSpPr>
        <p:spPr>
          <a:xfrm>
            <a:off x="614270" y="2346069"/>
            <a:ext cx="1635446" cy="477425"/>
          </a:xfrm>
          <a:prstGeom prst="rect">
            <a:avLst/>
          </a:prstGeom>
        </p:spPr>
        <p:txBody>
          <a:bodyPr/>
          <a:lstStyle>
            <a:lvl1pPr marL="0" marR="0" indent="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1pPr>
            <a:lvl2pPr marL="0" marR="0" indent="9601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2pPr>
            <a:lvl3pPr marL="0" marR="0" indent="19202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3pPr>
            <a:lvl4pPr marL="0" marR="0" indent="28803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4pPr>
            <a:lvl5pPr marL="0" marR="0" indent="384048"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5pPr>
            <a:lvl6pPr marL="0" marR="0" indent="48006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6pPr>
            <a:lvl7pPr marL="0" marR="0" indent="57607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7pPr>
            <a:lvl8pPr marL="0" marR="0" indent="67208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8pPr>
            <a:lvl9pPr marL="0" marR="0" indent="76809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9pPr>
          </a:lstStyle>
          <a:p>
            <a:pPr algn="ctr"/>
            <a:r>
              <a:rPr lang="en-US" sz="1200" b="1" smtClean="0">
                <a:solidFill>
                  <a:schemeClr val="tx1"/>
                </a:solidFill>
              </a:rPr>
              <a:t>Duration</a:t>
            </a:r>
            <a:endParaRPr lang="en-US" sz="1200" b="1" dirty="0">
              <a:solidFill>
                <a:schemeClr val="tx1"/>
              </a:solidFill>
            </a:endParaRPr>
          </a:p>
        </p:txBody>
      </p:sp>
      <p:sp>
        <p:nvSpPr>
          <p:cNvPr id="30" name="Shape 1747"/>
          <p:cNvSpPr txBox="1">
            <a:spLocks/>
          </p:cNvSpPr>
          <p:nvPr/>
        </p:nvSpPr>
        <p:spPr>
          <a:xfrm>
            <a:off x="7016884" y="2346069"/>
            <a:ext cx="1635446" cy="477425"/>
          </a:xfrm>
          <a:prstGeom prst="rect">
            <a:avLst/>
          </a:prstGeom>
        </p:spPr>
        <p:txBody>
          <a:bodyPr/>
          <a:lstStyle>
            <a:lvl1pPr marL="0" marR="0" indent="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1pPr>
            <a:lvl2pPr marL="0" marR="0" indent="9601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2pPr>
            <a:lvl3pPr marL="0" marR="0" indent="19202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3pPr>
            <a:lvl4pPr marL="0" marR="0" indent="28803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4pPr>
            <a:lvl5pPr marL="0" marR="0" indent="384048"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5pPr>
            <a:lvl6pPr marL="0" marR="0" indent="48006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6pPr>
            <a:lvl7pPr marL="0" marR="0" indent="57607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7pPr>
            <a:lvl8pPr marL="0" marR="0" indent="67208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8pPr>
            <a:lvl9pPr marL="0" marR="0" indent="76809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9pPr>
          </a:lstStyle>
          <a:p>
            <a:pPr algn="ctr"/>
            <a:r>
              <a:rPr lang="en-US" sz="1200" b="1" smtClean="0">
                <a:solidFill>
                  <a:schemeClr val="tx1"/>
                </a:solidFill>
              </a:rPr>
              <a:t>Frequency</a:t>
            </a:r>
            <a:endParaRPr lang="en-US" sz="1200" b="1" dirty="0">
              <a:solidFill>
                <a:schemeClr val="tx1"/>
              </a:solidFill>
            </a:endParaRPr>
          </a:p>
        </p:txBody>
      </p:sp>
      <p:sp>
        <p:nvSpPr>
          <p:cNvPr id="31" name="Shape 1747"/>
          <p:cNvSpPr txBox="1">
            <a:spLocks/>
          </p:cNvSpPr>
          <p:nvPr/>
        </p:nvSpPr>
        <p:spPr>
          <a:xfrm>
            <a:off x="4931666" y="2346069"/>
            <a:ext cx="1635446" cy="477425"/>
          </a:xfrm>
          <a:prstGeom prst="rect">
            <a:avLst/>
          </a:prstGeom>
        </p:spPr>
        <p:txBody>
          <a:bodyPr/>
          <a:lstStyle>
            <a:lvl1pPr marL="0" marR="0" indent="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1pPr>
            <a:lvl2pPr marL="0" marR="0" indent="9601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2pPr>
            <a:lvl3pPr marL="0" marR="0" indent="19202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3pPr>
            <a:lvl4pPr marL="0" marR="0" indent="28803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4pPr>
            <a:lvl5pPr marL="0" marR="0" indent="384048"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5pPr>
            <a:lvl6pPr marL="0" marR="0" indent="48006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6pPr>
            <a:lvl7pPr marL="0" marR="0" indent="57607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7pPr>
            <a:lvl8pPr marL="0" marR="0" indent="67208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8pPr>
            <a:lvl9pPr marL="0" marR="0" indent="76809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9pPr>
          </a:lstStyle>
          <a:p>
            <a:pPr algn="ctr"/>
            <a:r>
              <a:rPr lang="en-US" sz="1200" b="1" smtClean="0">
                <a:solidFill>
                  <a:schemeClr val="tx1"/>
                </a:solidFill>
              </a:rPr>
              <a:t>Sequence</a:t>
            </a:r>
            <a:endParaRPr lang="en-US" sz="1200" b="1" dirty="0">
              <a:solidFill>
                <a:schemeClr val="tx1"/>
              </a:solidFill>
            </a:endParaRPr>
          </a:p>
        </p:txBody>
      </p:sp>
      <p:sp>
        <p:nvSpPr>
          <p:cNvPr id="32" name="Shape 1747"/>
          <p:cNvSpPr txBox="1">
            <a:spLocks/>
          </p:cNvSpPr>
          <p:nvPr/>
        </p:nvSpPr>
        <p:spPr>
          <a:xfrm>
            <a:off x="2633739" y="2341217"/>
            <a:ext cx="1835634" cy="477425"/>
          </a:xfrm>
          <a:prstGeom prst="rect">
            <a:avLst/>
          </a:prstGeom>
        </p:spPr>
        <p:txBody>
          <a:bodyPr/>
          <a:lstStyle>
            <a:lvl1pPr marL="0" marR="0" indent="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1pPr>
            <a:lvl2pPr marL="0" marR="0" indent="9601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2pPr>
            <a:lvl3pPr marL="0" marR="0" indent="19202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3pPr>
            <a:lvl4pPr marL="0" marR="0" indent="28803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4pPr>
            <a:lvl5pPr marL="0" marR="0" indent="384048"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5pPr>
            <a:lvl6pPr marL="0" marR="0" indent="48006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6pPr>
            <a:lvl7pPr marL="0" marR="0" indent="57607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7pPr>
            <a:lvl8pPr marL="0" marR="0" indent="67208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8pPr>
            <a:lvl9pPr marL="0" marR="0" indent="76809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9pPr>
          </a:lstStyle>
          <a:p>
            <a:pPr algn="ctr"/>
            <a:r>
              <a:rPr lang="en-US" sz="1200" b="1" smtClean="0">
                <a:solidFill>
                  <a:schemeClr val="tx1"/>
                </a:solidFill>
              </a:rPr>
              <a:t>Timing</a:t>
            </a:r>
            <a:endParaRPr lang="en-US" sz="1200" b="1" dirty="0">
              <a:solidFill>
                <a:schemeClr val="tx1"/>
              </a:solidFill>
            </a:endParaRPr>
          </a:p>
        </p:txBody>
      </p:sp>
      <p:sp>
        <p:nvSpPr>
          <p:cNvPr id="7" name="Rounded Rectangle 6"/>
          <p:cNvSpPr/>
          <p:nvPr/>
        </p:nvSpPr>
        <p:spPr>
          <a:xfrm>
            <a:off x="614270" y="1400912"/>
            <a:ext cx="1635446" cy="1375833"/>
          </a:xfrm>
          <a:prstGeom prst="roundRect">
            <a:avLst/>
          </a:prstGeom>
          <a:noFill/>
          <a:ln w="38100" cap="flat" cmpd="sng">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33" name="Rounded Rectangle 32"/>
          <p:cNvSpPr/>
          <p:nvPr/>
        </p:nvSpPr>
        <p:spPr>
          <a:xfrm>
            <a:off x="2705260" y="1400912"/>
            <a:ext cx="1635446" cy="1375833"/>
          </a:xfrm>
          <a:prstGeom prst="roundRect">
            <a:avLst/>
          </a:prstGeom>
          <a:noFill/>
          <a:ln w="38100" cap="flat" cmpd="sng">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34" name="Rounded Rectangle 33"/>
          <p:cNvSpPr/>
          <p:nvPr/>
        </p:nvSpPr>
        <p:spPr>
          <a:xfrm>
            <a:off x="4836415" y="1419640"/>
            <a:ext cx="1635446" cy="1375833"/>
          </a:xfrm>
          <a:prstGeom prst="roundRect">
            <a:avLst/>
          </a:prstGeom>
          <a:noFill/>
          <a:ln w="38100" cap="flat" cmpd="sng">
            <a:solidFill>
              <a:schemeClr val="tx1"/>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8" name="Picture 7"/>
          <p:cNvPicPr>
            <a:picLocks noChangeAspect="1"/>
          </p:cNvPicPr>
          <p:nvPr/>
        </p:nvPicPr>
        <p:blipFill>
          <a:blip r:embed="rId7"/>
          <a:stretch>
            <a:fillRect/>
          </a:stretch>
        </p:blipFill>
        <p:spPr>
          <a:xfrm>
            <a:off x="2530169" y="3429000"/>
            <a:ext cx="3467100" cy="2527300"/>
          </a:xfrm>
          <a:prstGeom prst="rect">
            <a:avLst/>
          </a:prstGeom>
        </p:spPr>
      </p:pic>
      <p:pic>
        <p:nvPicPr>
          <p:cNvPr id="36" name="Picture 35"/>
          <p:cNvPicPr>
            <a:picLocks noChangeAspect="1"/>
          </p:cNvPicPr>
          <p:nvPr/>
        </p:nvPicPr>
        <p:blipFill>
          <a:blip r:embed="rId8"/>
          <a:stretch>
            <a:fillRect/>
          </a:stretch>
        </p:blipFill>
        <p:spPr>
          <a:xfrm>
            <a:off x="2530169" y="3429000"/>
            <a:ext cx="3467100" cy="2527300"/>
          </a:xfrm>
          <a:prstGeom prst="rect">
            <a:avLst/>
          </a:prstGeom>
        </p:spPr>
      </p:pic>
      <p:pic>
        <p:nvPicPr>
          <p:cNvPr id="5" name="Picture 4"/>
          <p:cNvPicPr>
            <a:picLocks noChangeAspect="1"/>
          </p:cNvPicPr>
          <p:nvPr/>
        </p:nvPicPr>
        <p:blipFill>
          <a:blip r:embed="rId9"/>
          <a:stretch>
            <a:fillRect/>
          </a:stretch>
        </p:blipFill>
        <p:spPr>
          <a:xfrm>
            <a:off x="2478786" y="3429000"/>
            <a:ext cx="3518483" cy="2527300"/>
          </a:xfrm>
          <a:prstGeom prst="rect">
            <a:avLst/>
          </a:prstGeom>
        </p:spPr>
      </p:pic>
      <p:pic>
        <p:nvPicPr>
          <p:cNvPr id="37" name="Picture 36"/>
          <p:cNvPicPr>
            <a:picLocks noChangeAspect="1"/>
          </p:cNvPicPr>
          <p:nvPr/>
        </p:nvPicPr>
        <p:blipFill>
          <a:blip r:embed="rId10"/>
          <a:stretch>
            <a:fillRect/>
          </a:stretch>
        </p:blipFill>
        <p:spPr>
          <a:xfrm>
            <a:off x="2503082" y="3429000"/>
            <a:ext cx="3486899" cy="2527300"/>
          </a:xfrm>
          <a:prstGeom prst="rect">
            <a:avLst/>
          </a:prstGeom>
        </p:spPr>
      </p:pic>
      <p:pic>
        <p:nvPicPr>
          <p:cNvPr id="38" name="Picture 37"/>
          <p:cNvPicPr>
            <a:picLocks noChangeAspect="1"/>
          </p:cNvPicPr>
          <p:nvPr/>
        </p:nvPicPr>
        <p:blipFill>
          <a:blip r:embed="rId11"/>
          <a:stretch>
            <a:fillRect/>
          </a:stretch>
        </p:blipFill>
        <p:spPr>
          <a:xfrm>
            <a:off x="1985103" y="2955319"/>
            <a:ext cx="4012166" cy="3632877"/>
          </a:xfrm>
          <a:prstGeom prst="rect">
            <a:avLst/>
          </a:prstGeom>
        </p:spPr>
      </p:pic>
    </p:spTree>
    <p:custDataLst>
      <p:tags r:id="rId1"/>
    </p:custDataLst>
    <p:extLst>
      <p:ext uri="{BB962C8B-B14F-4D97-AF65-F5344CB8AC3E}">
        <p14:creationId xmlns:p14="http://schemas.microsoft.com/office/powerpoint/2010/main" val="2879960709"/>
      </p:ext>
    </p:extLst>
  </p:cSld>
  <p:clrMapOvr>
    <a:masterClrMapping/>
  </p:clrMapOvr>
  <mc:AlternateContent xmlns:mc="http://schemas.openxmlformats.org/markup-compatibility/2006">
    <mc:Choice xmlns:p14="http://schemas.microsoft.com/office/powerpoint/2010/main" Requires="p14">
      <p:transition spd="med" p14:dur="700" advTm="106370">
        <p:fade/>
      </p:transition>
    </mc:Choice>
    <mc:Fallback>
      <p:transition xmlns:p14="http://schemas.microsoft.com/office/powerpoint/2010/main" spd="med" advTm="10637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0" presetClass="path" presetSubtype="0" accel="50000" decel="50000" fill="hold" grpId="1" nodeType="clickEffect">
                                  <p:stCondLst>
                                    <p:cond delay="0"/>
                                  </p:stCondLst>
                                  <p:childTnLst>
                                    <p:animMotion origin="layout" path="M 2.77778E-6 1.85185E-6 L 0.22916 1.85185E-6 " pathEditMode="relative" rAng="0" ptsTypes="AA">
                                      <p:cBhvr>
                                        <p:cTn id="16" dur="2000" fill="hold"/>
                                        <p:tgtEl>
                                          <p:spTgt spid="7"/>
                                        </p:tgtEl>
                                        <p:attrNameLst>
                                          <p:attrName>ppt_x</p:attrName>
                                          <p:attrName>ppt_y</p:attrName>
                                        </p:attrNameLst>
                                      </p:cBhvr>
                                      <p:rCtr x="11458" y="0"/>
                                    </p:animMotion>
                                  </p:childTnLst>
                                </p:cTn>
                              </p:par>
                              <p:par>
                                <p:cTn id="17" presetID="10" presetClass="exit" presetSubtype="0" fill="hold" nodeType="withEffect">
                                  <p:stCondLst>
                                    <p:cond delay="0"/>
                                  </p:stCondLst>
                                  <p:childTnLst>
                                    <p:animEffect transition="out" filter="fade">
                                      <p:cBhvr>
                                        <p:cTn id="18" dur="500"/>
                                        <p:tgtEl>
                                          <p:spTgt spid="8"/>
                                        </p:tgtEl>
                                      </p:cBhvr>
                                    </p:animEffect>
                                    <p:set>
                                      <p:cBhvr>
                                        <p:cTn id="19" dur="1" fill="hold">
                                          <p:stCondLst>
                                            <p:cond delay="499"/>
                                          </p:stCondLst>
                                        </p:cTn>
                                        <p:tgtEl>
                                          <p:spTgt spid="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xit" presetSubtype="0" fill="hold" grpId="2" nodeType="withEffect">
                                  <p:stCondLst>
                                    <p:cond delay="0"/>
                                  </p:stCondLst>
                                  <p:childTnLst>
                                    <p:animEffect transition="out" filter="fade">
                                      <p:cBhvr>
                                        <p:cTn id="26" dur="500"/>
                                        <p:tgtEl>
                                          <p:spTgt spid="7"/>
                                        </p:tgtEl>
                                      </p:cBhvr>
                                    </p:animEffect>
                                    <p:set>
                                      <p:cBhvr>
                                        <p:cTn id="27" dur="1" fill="hold">
                                          <p:stCondLst>
                                            <p:cond delay="499"/>
                                          </p:stCondLst>
                                        </p:cTn>
                                        <p:tgtEl>
                                          <p:spTgt spid="7"/>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500"/>
                                        <p:tgtEl>
                                          <p:spTgt spid="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36"/>
                                        </p:tgtEl>
                                      </p:cBhvr>
                                    </p:animEffect>
                                    <p:set>
                                      <p:cBhvr>
                                        <p:cTn id="35" dur="1" fill="hold">
                                          <p:stCondLst>
                                            <p:cond delay="499"/>
                                          </p:stCondLst>
                                        </p:cTn>
                                        <p:tgtEl>
                                          <p:spTgt spid="36"/>
                                        </p:tgtEl>
                                        <p:attrNameLst>
                                          <p:attrName>style.visibility</p:attrName>
                                        </p:attrNameLst>
                                      </p:cBhvr>
                                      <p:to>
                                        <p:strVal val="hidden"/>
                                      </p:to>
                                    </p:set>
                                  </p:childTnLst>
                                </p:cTn>
                              </p:par>
                              <p:par>
                                <p:cTn id="36" presetID="0" presetClass="path" presetSubtype="0" accel="50000" decel="50000" fill="hold" grpId="1" nodeType="withEffect">
                                  <p:stCondLst>
                                    <p:cond delay="0"/>
                                  </p:stCondLst>
                                  <p:childTnLst>
                                    <p:animMotion origin="layout" path="M 0.00052 1.85185E-6 L 0.23264 1.85185E-6 " pathEditMode="relative" rAng="0" ptsTypes="AA">
                                      <p:cBhvr>
                                        <p:cTn id="37" dur="2000" fill="hold"/>
                                        <p:tgtEl>
                                          <p:spTgt spid="33"/>
                                        </p:tgtEl>
                                        <p:attrNameLst>
                                          <p:attrName>ppt_x</p:attrName>
                                          <p:attrName>ppt_y</p:attrName>
                                        </p:attrNameLst>
                                      </p:cBhvr>
                                      <p:rCtr x="11597" y="0"/>
                                    </p:animMotion>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10" presetClass="exit" presetSubtype="0" fill="hold" grpId="2" nodeType="withEffect">
                                  <p:stCondLst>
                                    <p:cond delay="0"/>
                                  </p:stCondLst>
                                  <p:childTnLst>
                                    <p:animEffect transition="out" filter="fade">
                                      <p:cBhvr>
                                        <p:cTn id="44" dur="500"/>
                                        <p:tgtEl>
                                          <p:spTgt spid="33"/>
                                        </p:tgtEl>
                                      </p:cBhvr>
                                    </p:animEffect>
                                    <p:set>
                                      <p:cBhvr>
                                        <p:cTn id="45" dur="1" fill="hold">
                                          <p:stCondLst>
                                            <p:cond delay="499"/>
                                          </p:stCondLst>
                                        </p:cTn>
                                        <p:tgtEl>
                                          <p:spTgt spid="33"/>
                                        </p:tgtEl>
                                        <p:attrNameLst>
                                          <p:attrName>style.visibility</p:attrName>
                                        </p:attrNameLst>
                                      </p:cBhvr>
                                      <p:to>
                                        <p:strVal val="hidden"/>
                                      </p:to>
                                    </p:set>
                                  </p:childTnLst>
                                </p:cTn>
                              </p:par>
                              <p:par>
                                <p:cTn id="46" presetID="10" presetClass="entr" presetSubtype="0" fill="hold" grpId="0" nodeType="with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fade">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grpId="1" nodeType="clickEffect">
                                  <p:stCondLst>
                                    <p:cond delay="0"/>
                                  </p:stCondLst>
                                  <p:childTnLst>
                                    <p:animMotion origin="layout" path="M 0 0 L 0.23263 0 " pathEditMode="relative" ptsTypes="AA">
                                      <p:cBhvr>
                                        <p:cTn id="52" dur="2000" fill="hold"/>
                                        <p:tgtEl>
                                          <p:spTgt spid="34"/>
                                        </p:tgtEl>
                                        <p:attrNameLst>
                                          <p:attrName>ppt_x</p:attrName>
                                          <p:attrName>ppt_y</p:attrName>
                                        </p:attrNameLst>
                                      </p:cBhvr>
                                    </p:animMotion>
                                  </p:childTnLst>
                                </p:cTn>
                              </p:par>
                              <p:par>
                                <p:cTn id="53" presetID="10" presetClass="exit" presetSubtype="0" fill="hold" nodeType="withEffect">
                                  <p:stCondLst>
                                    <p:cond delay="0"/>
                                  </p:stCondLst>
                                  <p:childTnLst>
                                    <p:animEffect transition="out" filter="fade">
                                      <p:cBhvr>
                                        <p:cTn id="54" dur="500"/>
                                        <p:tgtEl>
                                          <p:spTgt spid="5"/>
                                        </p:tgtEl>
                                      </p:cBhvr>
                                    </p:animEffect>
                                    <p:set>
                                      <p:cBhvr>
                                        <p:cTn id="55" dur="1" fill="hold">
                                          <p:stCondLst>
                                            <p:cond delay="499"/>
                                          </p:stCondLst>
                                        </p:cTn>
                                        <p:tgtEl>
                                          <p:spTgt spid="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37"/>
                                        </p:tgtEl>
                                        <p:attrNameLst>
                                          <p:attrName>style.visibility</p:attrName>
                                        </p:attrNameLst>
                                      </p:cBhvr>
                                      <p:to>
                                        <p:strVal val="visible"/>
                                      </p:to>
                                    </p:set>
                                    <p:animEffect transition="in" filter="fade">
                                      <p:cBhvr>
                                        <p:cTn id="60" dur="500"/>
                                        <p:tgtEl>
                                          <p:spTgt spid="3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xit" presetSubtype="0" fill="hold" grpId="2" nodeType="clickEffect">
                                  <p:stCondLst>
                                    <p:cond delay="0"/>
                                  </p:stCondLst>
                                  <p:childTnLst>
                                    <p:animEffect transition="out" filter="fade">
                                      <p:cBhvr>
                                        <p:cTn id="64" dur="500"/>
                                        <p:tgtEl>
                                          <p:spTgt spid="34"/>
                                        </p:tgtEl>
                                      </p:cBhvr>
                                    </p:animEffect>
                                    <p:set>
                                      <p:cBhvr>
                                        <p:cTn id="65" dur="1" fill="hold">
                                          <p:stCondLst>
                                            <p:cond delay="499"/>
                                          </p:stCondLst>
                                        </p:cTn>
                                        <p:tgtEl>
                                          <p:spTgt spid="34"/>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33" grpId="0" animBg="1"/>
      <p:bldP spid="33" grpId="1" animBg="1"/>
      <p:bldP spid="33" grpId="2" animBg="1"/>
      <p:bldP spid="34" grpId="0" animBg="1"/>
      <p:bldP spid="34" grpId="1" animBg="1"/>
      <p:bldP spid="34" grpId="2"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p:nvPr/>
        </p:nvSpPr>
        <p:spPr>
          <a:xfrm>
            <a:off x="469986" y="1079500"/>
            <a:ext cx="8204029" cy="5458222"/>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buSzPct val="75000"/>
              <a:defRPr sz="1800"/>
            </a:pPr>
            <a:r>
              <a:rPr lang="en-US" dirty="0" smtClean="0">
                <a:sym typeface="Arvo"/>
              </a:rPr>
              <a:t>SPACE</a:t>
            </a:r>
          </a:p>
          <a:p>
            <a:pPr marL="243077" indent="-243077">
              <a:buSzPct val="75000"/>
              <a:buChar char="•"/>
              <a:defRPr sz="1800"/>
            </a:pPr>
            <a:r>
              <a:rPr lang="en-US" dirty="0" smtClean="0">
                <a:sym typeface="Arvo"/>
              </a:rPr>
              <a:t>Consistent w/ external spatial representations of time </a:t>
            </a:r>
          </a:p>
          <a:p>
            <a:pPr marL="243077" indent="-243077">
              <a:buSzPct val="75000"/>
              <a:buChar char="•"/>
              <a:defRPr sz="1800"/>
            </a:pPr>
            <a:r>
              <a:rPr dirty="0" smtClean="0">
                <a:sym typeface="Arvo"/>
              </a:rPr>
              <a:t>Preference </a:t>
            </a:r>
            <a:r>
              <a:rPr dirty="0">
                <a:sym typeface="Arvo"/>
              </a:rPr>
              <a:t>for linear over </a:t>
            </a:r>
            <a:r>
              <a:rPr dirty="0" smtClean="0">
                <a:sym typeface="Arvo"/>
              </a:rPr>
              <a:t>circular</a:t>
            </a:r>
            <a:r>
              <a:rPr lang="en-US" dirty="0" smtClean="0">
                <a:sym typeface="Arvo"/>
              </a:rPr>
              <a:t> </a:t>
            </a:r>
            <a:endParaRPr lang="en-US" dirty="0" smtClean="0">
              <a:sym typeface="Arvo"/>
            </a:endParaRPr>
          </a:p>
          <a:p>
            <a:pPr marL="243077" indent="-243077">
              <a:buSzPct val="75000"/>
              <a:buChar char="•"/>
              <a:defRPr sz="1800"/>
            </a:pPr>
            <a:endParaRPr lang="en-US" dirty="0" smtClean="0">
              <a:sym typeface="Arvo"/>
            </a:endParaRPr>
          </a:p>
          <a:p>
            <a:pPr>
              <a:buSzPct val="75000"/>
              <a:defRPr sz="1800"/>
            </a:pPr>
            <a:r>
              <a:rPr lang="en-US" dirty="0" smtClean="0">
                <a:sym typeface="Arvo"/>
              </a:rPr>
              <a:t>FORM</a:t>
            </a:r>
          </a:p>
          <a:p>
            <a:pPr marL="243077" indent="-243077">
              <a:buSzPct val="75000"/>
              <a:buChar char="•"/>
              <a:defRPr sz="1800"/>
            </a:pPr>
            <a:r>
              <a:rPr lang="en-US" dirty="0" smtClean="0">
                <a:sym typeface="Arvo"/>
              </a:rPr>
              <a:t>Absence of meaningful glyphs other than arrows</a:t>
            </a:r>
          </a:p>
          <a:p>
            <a:pPr>
              <a:buSzPct val="75000"/>
              <a:defRPr sz="1800"/>
            </a:pPr>
            <a:endParaRPr lang="en-US" dirty="0" smtClean="0">
              <a:sym typeface="Arvo"/>
            </a:endParaRPr>
          </a:p>
          <a:p>
            <a:pPr>
              <a:buSzPct val="75000"/>
              <a:defRPr sz="1800"/>
            </a:pPr>
            <a:r>
              <a:rPr lang="en-US" dirty="0" smtClean="0">
                <a:sym typeface="Arvo"/>
              </a:rPr>
              <a:t>MECHANISMS</a:t>
            </a:r>
            <a:endParaRPr lang="en-US" dirty="0">
              <a:sym typeface="Arvo"/>
            </a:endParaRPr>
          </a:p>
          <a:p>
            <a:pPr marL="243077" indent="-243077">
              <a:buSzPct val="75000"/>
              <a:buChar char="•"/>
              <a:defRPr sz="1800"/>
            </a:pPr>
            <a:r>
              <a:rPr lang="en-US" dirty="0" smtClean="0">
                <a:sym typeface="Arvo"/>
              </a:rPr>
              <a:t>Exclusively s</a:t>
            </a:r>
            <a:r>
              <a:rPr dirty="0" smtClean="0">
                <a:sym typeface="Arvo"/>
              </a:rPr>
              <a:t>patial</a:t>
            </a:r>
            <a:r>
              <a:rPr dirty="0">
                <a:sym typeface="Arvo"/>
              </a:rPr>
              <a:t>-position to represent </a:t>
            </a:r>
            <a:r>
              <a:rPr dirty="0" smtClean="0">
                <a:sym typeface="Arvo"/>
              </a:rPr>
              <a:t>sequence</a:t>
            </a:r>
            <a:endParaRPr lang="en-US" dirty="0" smtClean="0">
              <a:sym typeface="Arvo"/>
            </a:endParaRPr>
          </a:p>
          <a:p>
            <a:pPr marL="243077" indent="-243077">
              <a:buSzPct val="75000"/>
              <a:buChar char="•"/>
              <a:defRPr sz="1800"/>
            </a:pPr>
            <a:r>
              <a:rPr lang="en-US" dirty="0" smtClean="0">
                <a:sym typeface="Arvo"/>
              </a:rPr>
              <a:t>Spectrum of pictures --- text for activities</a:t>
            </a:r>
          </a:p>
          <a:p>
            <a:pPr marL="243077" indent="-243077">
              <a:buSzPct val="75000"/>
              <a:buChar char="•"/>
              <a:defRPr sz="1800"/>
            </a:pPr>
            <a:r>
              <a:rPr lang="en-US" dirty="0" smtClean="0">
                <a:sym typeface="Arvo"/>
              </a:rPr>
              <a:t>Number for timing</a:t>
            </a:r>
          </a:p>
          <a:p>
            <a:pPr marL="243077" indent="-243077">
              <a:buSzPct val="75000"/>
              <a:buChar char="•"/>
              <a:defRPr sz="1800"/>
            </a:pPr>
            <a:r>
              <a:rPr lang="en-US" b="1" dirty="0" smtClean="0">
                <a:sym typeface="Arvo"/>
              </a:rPr>
              <a:t>Duration &amp; Frequency generally neglected</a:t>
            </a:r>
          </a:p>
          <a:p>
            <a:pPr marL="243077" indent="-243077">
              <a:buSzPct val="75000"/>
              <a:buChar char="•"/>
              <a:defRPr sz="1800"/>
            </a:pPr>
            <a:endParaRPr lang="en-US" b="1" dirty="0">
              <a:sym typeface="Arvo"/>
            </a:endParaRPr>
          </a:p>
          <a:p>
            <a:pPr>
              <a:buSzPct val="75000"/>
              <a:defRPr sz="1800"/>
            </a:pPr>
            <a:r>
              <a:rPr lang="en-US" b="1" dirty="0" smtClean="0">
                <a:sym typeface="Arvo"/>
              </a:rPr>
              <a:t>GENERAL</a:t>
            </a:r>
          </a:p>
          <a:p>
            <a:pPr marL="243077" indent="-243077">
              <a:buSzPct val="75000"/>
              <a:buFontTx/>
              <a:buChar char="•"/>
              <a:defRPr sz="1800"/>
            </a:pPr>
            <a:r>
              <a:rPr lang="en-US" dirty="0">
                <a:sym typeface="Arvo"/>
              </a:rPr>
              <a:t>Difficult to represent all components in 1 diagram</a:t>
            </a:r>
          </a:p>
          <a:p>
            <a:pPr marL="243077" indent="-243077">
              <a:buSzPct val="75000"/>
              <a:buChar char="•"/>
              <a:defRPr sz="1800"/>
            </a:pPr>
            <a:r>
              <a:rPr lang="en-US" dirty="0">
                <a:sym typeface="Arvo"/>
              </a:rPr>
              <a:t>Preference for single integrated diagram</a:t>
            </a:r>
          </a:p>
          <a:p>
            <a:pPr marL="243077" indent="-243077">
              <a:buSzPct val="75000"/>
              <a:buChar char="•"/>
              <a:defRPr sz="1800"/>
            </a:pPr>
            <a:r>
              <a:rPr lang="en-US" dirty="0">
                <a:sym typeface="Arvo"/>
              </a:rPr>
              <a:t>No statistical charts or graphics</a:t>
            </a:r>
          </a:p>
          <a:p>
            <a:pPr marL="243077" indent="-243077">
              <a:buSzPct val="75000"/>
              <a:buChar char="•"/>
              <a:defRPr sz="1800"/>
            </a:pPr>
            <a:r>
              <a:rPr lang="en-US" dirty="0">
                <a:sym typeface="Arvo"/>
              </a:rPr>
              <a:t>~ Resemblance to agendas and calendars</a:t>
            </a:r>
            <a:endParaRPr b="1" dirty="0">
              <a:sym typeface="Arvo"/>
            </a:endParaRPr>
          </a:p>
          <a:p>
            <a:pPr>
              <a:buSzPct val="75000"/>
              <a:defRPr sz="1800"/>
            </a:pPr>
            <a:endParaRPr dirty="0">
              <a:sym typeface="Arvo"/>
            </a:endParaRPr>
          </a:p>
        </p:txBody>
      </p:sp>
      <p:sp>
        <p:nvSpPr>
          <p:cNvPr id="9" name="Shape 1745"/>
          <p:cNvSpPr>
            <a:spLocks noGrp="1"/>
          </p:cNvSpPr>
          <p:nvPr>
            <p:ph type="title"/>
          </p:nvPr>
        </p:nvSpPr>
        <p:spPr>
          <a:xfrm>
            <a:off x="529029" y="580173"/>
            <a:ext cx="3332169" cy="499327"/>
          </a:xfrm>
          <a:prstGeom prst="rect">
            <a:avLst/>
          </a:prstGeom>
        </p:spPr>
        <p:txBody>
          <a:bodyPr anchor="t"/>
          <a:lstStyle/>
          <a:p>
            <a:pPr>
              <a:lnSpc>
                <a:spcPct val="80000"/>
              </a:lnSpc>
            </a:pPr>
            <a:r>
              <a:rPr lang="en-US" dirty="0" smtClean="0"/>
              <a:t>// </a:t>
            </a:r>
            <a:r>
              <a:rPr lang="en-US" dirty="0" smtClean="0"/>
              <a:t>observations</a:t>
            </a:r>
            <a:endParaRPr sz="7200" dirty="0"/>
          </a:p>
        </p:txBody>
      </p:sp>
    </p:spTree>
    <p:extLst>
      <p:ext uri="{BB962C8B-B14F-4D97-AF65-F5344CB8AC3E}">
        <p14:creationId xmlns:p14="http://schemas.microsoft.com/office/powerpoint/2010/main" val="4265585759"/>
      </p:ext>
    </p:extLst>
  </p:cSld>
  <p:clrMapOvr>
    <a:masterClrMapping/>
  </p:clrMapOvr>
  <mc:AlternateContent xmlns:mc="http://schemas.openxmlformats.org/markup-compatibility/2006">
    <mc:Choice xmlns:p14="http://schemas.microsoft.com/office/powerpoint/2010/main" Requires="p14">
      <p:transition spd="med" p14:dur="700" advTm="142762">
        <p:fade/>
      </p:transition>
    </mc:Choice>
    <mc:Fallback>
      <p:transition xmlns:p14="http://schemas.microsoft.com/office/powerpoint/2010/main" spd="med" advTm="142762">
        <p:fade/>
      </p:transition>
    </mc:Fallback>
  </mc:AlternateContent>
  <p:timing>
    <p:tnLst>
      <p:par>
        <p:cTn xmlns:p14="http://schemas.microsoft.com/office/powerpoint/2010/main" id="1" dur="indefinite" restart="never" fill="hold"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a:t>
            </a:r>
            <a:r>
              <a:rPr lang="en-US" dirty="0" smtClean="0"/>
              <a:t>scope</a:t>
            </a:r>
            <a:endParaRPr lang="en-US" dirty="0" smtClean="0"/>
          </a:p>
        </p:txBody>
      </p:sp>
      <p:sp>
        <p:nvSpPr>
          <p:cNvPr id="5" name="TextBox 4"/>
          <p:cNvSpPr txBox="1"/>
          <p:nvPr/>
        </p:nvSpPr>
        <p:spPr>
          <a:xfrm>
            <a:off x="529029" y="1464481"/>
            <a:ext cx="7999064" cy="19492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visual </a:t>
            </a:r>
            <a:r>
              <a:rPr kumimoji="0" lang="en-US" sz="40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content</a:t>
            </a:r>
            <a:r>
              <a:rPr kumimoji="0" lang="en-US" sz="40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 analysis</a:t>
            </a:r>
          </a:p>
          <a:p>
            <a:pPr marL="0" marR="0" indent="0" algn="l" defTabSz="825500" rtl="0" fontAlgn="auto" latinLnBrk="0" hangingPunct="0">
              <a:lnSpc>
                <a:spcPct val="100000"/>
              </a:lnSpc>
              <a:spcBef>
                <a:spcPts val="0"/>
              </a:spcBef>
              <a:spcAft>
                <a:spcPts val="0"/>
              </a:spcAft>
              <a:buClrTx/>
              <a:buSzTx/>
              <a:buFontTx/>
              <a:buNone/>
              <a:tabLst/>
            </a:pPr>
            <a:r>
              <a:rPr lang="en-US" sz="4000" dirty="0"/>
              <a:t>s</a:t>
            </a:r>
            <a:r>
              <a:rPr lang="en-US" sz="4000" dirty="0" smtClean="0"/>
              <a:t>tudent-produced representations</a:t>
            </a:r>
          </a:p>
          <a:p>
            <a:pPr marL="0" marR="0" indent="0" algn="l" defTabSz="8255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personal</a:t>
            </a:r>
            <a:r>
              <a:rPr kumimoji="0" lang="en-US" sz="4000" b="0" i="0" u="none" strike="noStrike" cap="none" spc="0" normalizeH="0" dirty="0" smtClean="0">
                <a:ln>
                  <a:noFill/>
                </a:ln>
                <a:solidFill>
                  <a:srgbClr val="000000"/>
                </a:solidFill>
                <a:effectLst/>
                <a:uFillTx/>
                <a:latin typeface="Helvetica Light"/>
                <a:ea typeface="Helvetica Light"/>
                <a:cs typeface="Helvetica Light"/>
                <a:sym typeface="Helvetica Light"/>
              </a:rPr>
              <a:t> time-use</a:t>
            </a:r>
            <a:endParaRPr kumimoji="0" lang="en-US" sz="4000" b="0" i="0" u="none" strike="noStrike" cap="none" spc="0" normalizeH="0" baseline="0" dirty="0" smtClean="0">
              <a:ln>
                <a:noFill/>
              </a:ln>
              <a:solidFill>
                <a:srgbClr val="000000"/>
              </a:solidFill>
              <a:effectLst/>
              <a:uFillTx/>
              <a:latin typeface="Helvetica Light"/>
              <a:ea typeface="Helvetica Light"/>
              <a:cs typeface="Helvetica Light"/>
              <a:sym typeface="Helvetica Light"/>
            </a:endParaRPr>
          </a:p>
        </p:txBody>
      </p:sp>
      <p:pic>
        <p:nvPicPr>
          <p:cNvPr id="14" name="Picture 13"/>
          <p:cNvPicPr>
            <a:picLocks noChangeAspect="1"/>
          </p:cNvPicPr>
          <p:nvPr/>
        </p:nvPicPr>
        <p:blipFill>
          <a:blip r:embed="rId3"/>
          <a:stretch>
            <a:fillRect/>
          </a:stretch>
        </p:blipFill>
        <p:spPr>
          <a:xfrm>
            <a:off x="0" y="3640667"/>
            <a:ext cx="9144000" cy="3251760"/>
          </a:xfrm>
          <a:prstGeom prst="rect">
            <a:avLst/>
          </a:prstGeom>
        </p:spPr>
      </p:pic>
    </p:spTree>
    <p:extLst>
      <p:ext uri="{BB962C8B-B14F-4D97-AF65-F5344CB8AC3E}">
        <p14:creationId xmlns:p14="http://schemas.microsoft.com/office/powerpoint/2010/main" val="668870559"/>
      </p:ext>
    </p:extLst>
  </p:cSld>
  <p:clrMapOvr>
    <a:masterClrMapping/>
  </p:clrMapOvr>
  <mc:AlternateContent xmlns:mc="http://schemas.openxmlformats.org/markup-compatibility/2006">
    <mc:Choice xmlns:p14="http://schemas.microsoft.com/office/powerpoint/2010/main" Requires="p14">
      <p:transition spd="med" p14:dur="700" advTm="24437">
        <p:fade/>
      </p:transition>
    </mc:Choice>
    <mc:Fallback>
      <p:transition xmlns:p14="http://schemas.microsoft.com/office/powerpoint/2010/main" spd="med" advTm="24437">
        <p:fade/>
      </p:transitio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p:nvPr/>
        </p:nvSpPr>
        <p:spPr>
          <a:xfrm>
            <a:off x="529029" y="1188829"/>
            <a:ext cx="8204029" cy="4073227"/>
          </a:xfrm>
          <a:prstGeom prst="rect">
            <a:avLst/>
          </a:prstGeom>
          <a:ln w="12700">
            <a:miter lim="400000"/>
          </a:ln>
          <a:extLst>
            <a:ext uri="{C572A759-6A51-4108-AA02-DFA0A04FC94B}">
              <ma14:wrappingTextBoxFlag xmlns:ma14="http://schemas.microsoft.com/office/mac/drawingml/2011/main" val="1"/>
            </a:ext>
          </a:extLst>
        </p:spPr>
        <p:txBody>
          <a:bodyPr lIns="35717" tIns="35717" rIns="35717" bIns="35717" anchor="ctr">
            <a:spAutoFit/>
          </a:bodyPr>
          <a:lstStyle/>
          <a:p>
            <a:pPr>
              <a:buSzPct val="75000"/>
              <a:defRPr sz="1800"/>
            </a:pPr>
            <a:r>
              <a:rPr lang="en-US" sz="2000" dirty="0" smtClean="0">
                <a:sym typeface="Arvo"/>
              </a:rPr>
              <a:t>Student Intervention</a:t>
            </a:r>
          </a:p>
          <a:p>
            <a:pPr marL="342900" indent="-342900">
              <a:buSzPct val="75000"/>
              <a:buFont typeface="Lucida Grande"/>
              <a:buChar char="≫"/>
              <a:defRPr sz="1800"/>
            </a:pPr>
            <a:r>
              <a:rPr lang="en-US" sz="2000" dirty="0">
                <a:sym typeface="Arvo"/>
              </a:rPr>
              <a:t>bring awareness to the (diagrammatically neglected) duration &amp; </a:t>
            </a:r>
            <a:r>
              <a:rPr lang="en-US" sz="2000" dirty="0" smtClean="0">
                <a:sym typeface="Arvo"/>
              </a:rPr>
              <a:t>frequency</a:t>
            </a:r>
          </a:p>
          <a:p>
            <a:pPr marL="342900" indent="-342900">
              <a:buSzPct val="75000"/>
              <a:buFont typeface="Lucida Grande"/>
              <a:buChar char="≫"/>
              <a:defRPr sz="1800"/>
            </a:pPr>
            <a:endParaRPr lang="en-US" sz="2000" dirty="0" smtClean="0">
              <a:sym typeface="Arvo"/>
            </a:endParaRPr>
          </a:p>
          <a:p>
            <a:pPr>
              <a:buSzPct val="75000"/>
              <a:defRPr sz="1800"/>
            </a:pPr>
            <a:r>
              <a:rPr lang="en-US" sz="2000" dirty="0" smtClean="0">
                <a:sym typeface="Arvo"/>
              </a:rPr>
              <a:t>Scale </a:t>
            </a:r>
            <a:endParaRPr lang="en-US" sz="2000" dirty="0" smtClean="0">
              <a:sym typeface="Arvo"/>
            </a:endParaRPr>
          </a:p>
          <a:p>
            <a:pPr marL="342900" indent="-342900">
              <a:buSzPct val="75000"/>
              <a:buFont typeface="Lucida Grande"/>
              <a:buChar char="≫"/>
              <a:defRPr sz="1800"/>
            </a:pPr>
            <a:r>
              <a:rPr lang="en-US" sz="2000" dirty="0" smtClean="0">
                <a:sym typeface="Arvo"/>
              </a:rPr>
              <a:t>differentiating </a:t>
            </a:r>
            <a:r>
              <a:rPr sz="2000" dirty="0" smtClean="0">
                <a:sym typeface="Arvo"/>
              </a:rPr>
              <a:t>communicative </a:t>
            </a:r>
            <a:r>
              <a:rPr sz="2000" dirty="0">
                <a:sym typeface="Arvo"/>
              </a:rPr>
              <a:t>purpose</a:t>
            </a:r>
          </a:p>
          <a:p>
            <a:pPr marL="342900" indent="-342900">
              <a:buSzPct val="75000"/>
              <a:buFont typeface="Lucida Grande"/>
              <a:buChar char="≫"/>
              <a:defRPr sz="1800"/>
            </a:pPr>
            <a:r>
              <a:rPr lang="en-US" sz="2000" dirty="0" smtClean="0">
                <a:sym typeface="Arvo"/>
              </a:rPr>
              <a:t>samples w/ differing domain knowledge</a:t>
            </a:r>
          </a:p>
          <a:p>
            <a:pPr marL="342900" indent="-342900">
              <a:buSzPct val="75000"/>
              <a:buFont typeface="Lucida Grande"/>
              <a:buChar char="≫"/>
              <a:defRPr sz="1800"/>
            </a:pPr>
            <a:r>
              <a:rPr lang="en-US" sz="2000" dirty="0" smtClean="0">
                <a:sym typeface="Arvo"/>
              </a:rPr>
              <a:t>cross-cultural </a:t>
            </a:r>
          </a:p>
          <a:p>
            <a:pPr marL="342900" indent="-342900">
              <a:buSzPct val="75000"/>
              <a:buFont typeface="Lucida Grande"/>
              <a:buChar char="≫"/>
              <a:defRPr sz="1800"/>
            </a:pPr>
            <a:endParaRPr lang="en-US" sz="2000" dirty="0" smtClean="0">
              <a:sym typeface="Arvo"/>
            </a:endParaRPr>
          </a:p>
          <a:p>
            <a:pPr>
              <a:buSzPct val="75000"/>
              <a:defRPr sz="1800"/>
            </a:pPr>
            <a:r>
              <a:rPr lang="en-US" sz="2000" dirty="0" smtClean="0">
                <a:sym typeface="Arvo"/>
              </a:rPr>
              <a:t>Diversify</a:t>
            </a:r>
            <a:endParaRPr sz="2000" dirty="0">
              <a:sym typeface="Arvo"/>
            </a:endParaRPr>
          </a:p>
          <a:p>
            <a:pPr marL="342900" indent="-342900">
              <a:buSzPct val="75000"/>
              <a:buFont typeface="Lucida Grande"/>
              <a:buChar char="≫"/>
              <a:defRPr sz="1800"/>
            </a:pPr>
            <a:r>
              <a:rPr sz="2000" dirty="0" smtClean="0">
                <a:sym typeface="Arvo"/>
              </a:rPr>
              <a:t>correlation </a:t>
            </a:r>
            <a:r>
              <a:rPr sz="2000" dirty="0">
                <a:sym typeface="Arvo"/>
              </a:rPr>
              <a:t>with </a:t>
            </a:r>
            <a:r>
              <a:rPr lang="en-US" sz="2000" dirty="0" smtClean="0">
                <a:sym typeface="Arvo"/>
              </a:rPr>
              <a:t>time planning  &amp; management tools</a:t>
            </a:r>
          </a:p>
          <a:p>
            <a:pPr marL="342900" indent="-342900">
              <a:buSzPct val="75000"/>
              <a:buFont typeface="Lucida Grande"/>
              <a:buChar char="≫"/>
              <a:defRPr sz="1800"/>
            </a:pPr>
            <a:r>
              <a:rPr lang="en-US" sz="2000" dirty="0" smtClean="0">
                <a:sym typeface="Arvo"/>
              </a:rPr>
              <a:t>representations of multi-tasking</a:t>
            </a:r>
          </a:p>
          <a:p>
            <a:pPr marL="342900" indent="-342900">
              <a:buSzPct val="75000"/>
              <a:buFont typeface="Lucida Grande"/>
              <a:buChar char="≫"/>
              <a:defRPr sz="1800"/>
            </a:pPr>
            <a:r>
              <a:rPr lang="en-US" sz="2000" dirty="0" smtClean="0">
                <a:sym typeface="Arvo"/>
              </a:rPr>
              <a:t>time-course of construction</a:t>
            </a:r>
            <a:endParaRPr sz="2000" dirty="0">
              <a:sym typeface="Arvo"/>
            </a:endParaRPr>
          </a:p>
        </p:txBody>
      </p:sp>
      <p:sp>
        <p:nvSpPr>
          <p:cNvPr id="9" name="Shape 1745"/>
          <p:cNvSpPr>
            <a:spLocks noGrp="1"/>
          </p:cNvSpPr>
          <p:nvPr>
            <p:ph type="title"/>
          </p:nvPr>
        </p:nvSpPr>
        <p:spPr>
          <a:xfrm>
            <a:off x="529029" y="580173"/>
            <a:ext cx="3332169" cy="499327"/>
          </a:xfrm>
          <a:prstGeom prst="rect">
            <a:avLst/>
          </a:prstGeom>
        </p:spPr>
        <p:txBody>
          <a:bodyPr anchor="t"/>
          <a:lstStyle/>
          <a:p>
            <a:pPr>
              <a:lnSpc>
                <a:spcPct val="80000"/>
              </a:lnSpc>
            </a:pPr>
            <a:r>
              <a:rPr lang="en-US" dirty="0" smtClean="0"/>
              <a:t>// </a:t>
            </a:r>
            <a:r>
              <a:rPr lang="en-US" dirty="0" smtClean="0"/>
              <a:t>future directions</a:t>
            </a:r>
            <a:endParaRPr sz="7200" dirty="0"/>
          </a:p>
        </p:txBody>
      </p:sp>
    </p:spTree>
    <p:extLst>
      <p:ext uri="{BB962C8B-B14F-4D97-AF65-F5344CB8AC3E}">
        <p14:creationId xmlns:p14="http://schemas.microsoft.com/office/powerpoint/2010/main" val="523116945"/>
      </p:ext>
    </p:extLst>
  </p:cSld>
  <p:clrMapOvr>
    <a:masterClrMapping/>
  </p:clrMapOvr>
  <mc:AlternateContent xmlns:mc="http://schemas.openxmlformats.org/markup-compatibility/2006">
    <mc:Choice xmlns:p14="http://schemas.microsoft.com/office/powerpoint/2010/main" Requires="p14">
      <p:transition spd="med" p14:dur="700" advTm="107752">
        <p:fade/>
      </p:transition>
    </mc:Choice>
    <mc:Fallback>
      <p:transition xmlns:p14="http://schemas.microsoft.com/office/powerpoint/2010/main" spd="med" advTm="107752">
        <p:fade/>
      </p:transition>
    </mc:Fallback>
  </mc:AlternateContent>
  <p:timing>
    <p:tnLst>
      <p:par>
        <p:cTn xmlns:p14="http://schemas.microsoft.com/office/powerpoint/2010/main" id="1" dur="indefinite" restart="never" fill="hold"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p:cNvCxnSpPr/>
          <p:nvPr/>
        </p:nvCxnSpPr>
        <p:spPr>
          <a:xfrm>
            <a:off x="5940778" y="6096001"/>
            <a:ext cx="1086555" cy="0"/>
          </a:xfrm>
          <a:prstGeom prst="line">
            <a:avLst/>
          </a:prstGeom>
          <a:noFill/>
          <a:ln w="38100" cap="flat" cmpd="sng">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15" name="Straight Connector 14"/>
          <p:cNvCxnSpPr/>
          <p:nvPr/>
        </p:nvCxnSpPr>
        <p:spPr>
          <a:xfrm flipV="1">
            <a:off x="5940778" y="4840111"/>
            <a:ext cx="0" cy="1255890"/>
          </a:xfrm>
          <a:prstGeom prst="line">
            <a:avLst/>
          </a:prstGeom>
          <a:noFill/>
          <a:ln w="38100" cap="flat" cmpd="sng">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3" name="Straight Connector 22"/>
          <p:cNvCxnSpPr/>
          <p:nvPr/>
        </p:nvCxnSpPr>
        <p:spPr>
          <a:xfrm>
            <a:off x="5940778" y="4840111"/>
            <a:ext cx="1086555" cy="0"/>
          </a:xfrm>
          <a:prstGeom prst="line">
            <a:avLst/>
          </a:prstGeom>
          <a:noFill/>
          <a:ln w="38100" cap="flat" cmpd="sng">
            <a:solidFill>
              <a:srgbClr val="000000"/>
            </a:solidFill>
            <a:prstDash val="solid"/>
            <a:miter lim="400000"/>
          </a:ln>
          <a:effectLst/>
          <a:sp3d/>
        </p:spPr>
        <p:style>
          <a:lnRef idx="0">
            <a:scrgbClr r="0" g="0" b="0"/>
          </a:lnRef>
          <a:fillRef idx="0">
            <a:scrgbClr r="0" g="0" b="0"/>
          </a:fillRef>
          <a:effectRef idx="0">
            <a:scrgbClr r="0" g="0" b="0"/>
          </a:effectRef>
          <a:fontRef idx="none"/>
        </p:style>
      </p:cxnSp>
      <p:cxnSp>
        <p:nvCxnSpPr>
          <p:cNvPr id="26" name="Straight Connector 25"/>
          <p:cNvCxnSpPr/>
          <p:nvPr/>
        </p:nvCxnSpPr>
        <p:spPr>
          <a:xfrm>
            <a:off x="7027333" y="6096001"/>
            <a:ext cx="1086555" cy="0"/>
          </a:xfrm>
          <a:prstGeom prst="line">
            <a:avLst/>
          </a:prstGeom>
          <a:noFill/>
          <a:ln w="38100" cap="flat" cmpd="sng">
            <a:solidFill>
              <a:srgbClr val="000000"/>
            </a:solidFill>
            <a:prstDash val="solid"/>
            <a:miter lim="400000"/>
          </a:ln>
          <a:effectLst/>
          <a:sp3d/>
        </p:spPr>
        <p:style>
          <a:lnRef idx="0">
            <a:scrgbClr r="0" g="0" b="0"/>
          </a:lnRef>
          <a:fillRef idx="0">
            <a:scrgbClr r="0" g="0" b="0"/>
          </a:fillRef>
          <a:effectRef idx="0">
            <a:scrgbClr r="0" g="0" b="0"/>
          </a:effectRef>
          <a:fontRef idx="none"/>
        </p:style>
      </p:cxnSp>
      <p:sp>
        <p:nvSpPr>
          <p:cNvPr id="16" name="Shape 536"/>
          <p:cNvSpPr txBox="1">
            <a:spLocks/>
          </p:cNvSpPr>
          <p:nvPr/>
        </p:nvSpPr>
        <p:spPr>
          <a:xfrm>
            <a:off x="3795889" y="612474"/>
            <a:ext cx="4895674" cy="5808082"/>
          </a:xfrm>
          <a:prstGeom prst="rect">
            <a:avLst/>
          </a:prstGeom>
        </p:spPr>
        <p:txBody>
          <a:bodyPr/>
          <a:lstStyle>
            <a:lvl1pPr marL="0" marR="0" indent="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1pPr>
            <a:lvl2pPr marL="0" marR="0" indent="9601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2pPr>
            <a:lvl3pPr marL="0" marR="0" indent="19202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3pPr>
            <a:lvl4pPr marL="0" marR="0" indent="28803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4pPr>
            <a:lvl5pPr marL="0" marR="0" indent="384048"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5pPr>
            <a:lvl6pPr marL="0" marR="0" indent="480060"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6pPr>
            <a:lvl7pPr marL="0" marR="0" indent="576072"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7pPr>
            <a:lvl8pPr marL="0" marR="0" indent="672084"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8pPr>
            <a:lvl9pPr marL="0" marR="0" indent="768096" algn="l" defTabSz="346710" rtl="0" latinLnBrk="0">
              <a:lnSpc>
                <a:spcPct val="150000"/>
              </a:lnSpc>
              <a:spcBef>
                <a:spcPts val="0"/>
              </a:spcBef>
              <a:spcAft>
                <a:spcPts val="0"/>
              </a:spcAft>
              <a:buClrTx/>
              <a:buSzTx/>
              <a:buFontTx/>
              <a:buNone/>
              <a:tabLst/>
              <a:defRPr sz="800" b="0" i="0" u="none" strike="noStrike" cap="none" spc="0" baseline="0">
                <a:ln>
                  <a:noFill/>
                </a:ln>
                <a:solidFill>
                  <a:srgbClr val="53585F"/>
                </a:solidFill>
                <a:uFillTx/>
                <a:latin typeface="+mn-lt"/>
                <a:ea typeface="+mn-ea"/>
                <a:cs typeface="+mn-cs"/>
                <a:sym typeface="Helvetica"/>
              </a:defRPr>
            </a:lvl9pPr>
          </a:lstStyle>
          <a:p>
            <a:pPr defTabSz="287526">
              <a:lnSpc>
                <a:spcPct val="100000"/>
              </a:lnSpc>
              <a:defRPr sz="1800"/>
            </a:pPr>
            <a:r>
              <a:rPr lang="en-US" sz="1100" dirty="0" err="1"/>
              <a:t>Fernex</a:t>
            </a:r>
            <a:r>
              <a:rPr lang="en-US" sz="1100" dirty="0"/>
              <a:t>, A., Lima, L., de Vries, E.: Exploring time allocation for academic activities by university students in France. Higher Education pp. 1–22 (2014) </a:t>
            </a:r>
          </a:p>
          <a:p>
            <a:pPr defTabSz="287526">
              <a:lnSpc>
                <a:spcPct val="100000"/>
              </a:lnSpc>
              <a:defRPr sz="1800"/>
            </a:pPr>
            <a:endParaRPr lang="en-US" sz="1100" dirty="0" smtClean="0">
              <a:sym typeface="Arvo"/>
            </a:endParaRPr>
          </a:p>
          <a:p>
            <a:pPr defTabSz="287526">
              <a:lnSpc>
                <a:spcPct val="100000"/>
              </a:lnSpc>
              <a:defRPr sz="1800"/>
            </a:pPr>
            <a:r>
              <a:rPr lang="en-US" sz="1100" dirty="0" smtClean="0">
                <a:sym typeface="Arvo"/>
              </a:rPr>
              <a:t>Tversky</a:t>
            </a:r>
            <a:r>
              <a:rPr lang="en-US" sz="1100" dirty="0">
                <a:sym typeface="Arvo"/>
              </a:rPr>
              <a:t>, B. (2011). Visualizing Thought. Topics in Cognitive Science, 3(3), 499–535. doi:10.1111/j.1756-8765.2010.01113.x </a:t>
            </a:r>
            <a:br>
              <a:rPr lang="en-US" sz="1100" dirty="0">
                <a:sym typeface="Arvo"/>
              </a:rPr>
            </a:br>
            <a:endParaRPr lang="en-US" sz="1100" dirty="0">
              <a:sym typeface="Arvo"/>
            </a:endParaRPr>
          </a:p>
          <a:p>
            <a:pPr>
              <a:lnSpc>
                <a:spcPct val="100000"/>
              </a:lnSpc>
            </a:pPr>
            <a:r>
              <a:rPr lang="en-US" sz="1100" dirty="0" smtClean="0"/>
              <a:t>Hsieh</a:t>
            </a:r>
            <a:r>
              <a:rPr lang="en-US" sz="1100" dirty="0"/>
              <a:t>, H.-F. &amp; Shannon, S. E. (2005). Three approaches to qualitative content analysis. </a:t>
            </a:r>
            <a:r>
              <a:rPr lang="en-US" sz="1100" i="1" dirty="0"/>
              <a:t>Qualitative Health Research</a:t>
            </a:r>
            <a:r>
              <a:rPr lang="en-US" sz="1100" dirty="0"/>
              <a:t>, </a:t>
            </a:r>
            <a:r>
              <a:rPr lang="en-US" sz="1100" i="1" dirty="0"/>
              <a:t>15</a:t>
            </a:r>
            <a:r>
              <a:rPr lang="en-US" sz="1100" dirty="0"/>
              <a:t>, 1277-1288. </a:t>
            </a:r>
          </a:p>
          <a:p>
            <a:pPr defTabSz="287526">
              <a:lnSpc>
                <a:spcPct val="100000"/>
              </a:lnSpc>
              <a:defRPr sz="1800"/>
            </a:pPr>
            <a:r>
              <a:rPr lang="en-US" sz="1100" dirty="0" smtClean="0">
                <a:sym typeface="Arvo"/>
              </a:rPr>
              <a:t/>
            </a:r>
            <a:br>
              <a:rPr lang="en-US" sz="1100" dirty="0" smtClean="0">
                <a:sym typeface="Arvo"/>
              </a:rPr>
            </a:br>
            <a:endParaRPr lang="en-US" sz="1100" dirty="0" smtClean="0">
              <a:sym typeface="Arvo"/>
            </a:endParaRPr>
          </a:p>
        </p:txBody>
      </p:sp>
      <p:pic>
        <p:nvPicPr>
          <p:cNvPr id="17" name="Picture 16"/>
          <p:cNvPicPr>
            <a:picLocks noChangeAspect="1"/>
          </p:cNvPicPr>
          <p:nvPr/>
        </p:nvPicPr>
        <p:blipFill>
          <a:blip r:embed="rId4"/>
          <a:stretch>
            <a:fillRect/>
          </a:stretch>
        </p:blipFill>
        <p:spPr>
          <a:xfrm>
            <a:off x="292309" y="3779576"/>
            <a:ext cx="1374036" cy="1312968"/>
          </a:xfrm>
          <a:prstGeom prst="rect">
            <a:avLst/>
          </a:prstGeom>
        </p:spPr>
      </p:pic>
      <p:pic>
        <p:nvPicPr>
          <p:cNvPr id="18" name="Picture 17"/>
          <p:cNvPicPr>
            <a:picLocks noChangeAspect="1"/>
          </p:cNvPicPr>
          <p:nvPr/>
        </p:nvPicPr>
        <p:blipFill>
          <a:blip r:embed="rId5"/>
          <a:stretch>
            <a:fillRect/>
          </a:stretch>
        </p:blipFill>
        <p:spPr>
          <a:xfrm>
            <a:off x="1597261" y="5208770"/>
            <a:ext cx="2198628" cy="1465752"/>
          </a:xfrm>
          <a:prstGeom prst="rect">
            <a:avLst/>
          </a:prstGeom>
        </p:spPr>
      </p:pic>
      <p:pic>
        <p:nvPicPr>
          <p:cNvPr id="19" name="Picture 18"/>
          <p:cNvPicPr>
            <a:picLocks noChangeAspect="1"/>
          </p:cNvPicPr>
          <p:nvPr/>
        </p:nvPicPr>
        <p:blipFill>
          <a:blip r:embed="rId6">
            <a:biLevel thresh="75000"/>
            <a:extLst>
              <a:ext uri="{BEBA8EAE-BF5A-486C-A8C5-ECC9F3942E4B}">
                <a14:imgProps xmlns:a14="http://schemas.microsoft.com/office/drawing/2010/main">
                  <a14:imgLayer r:embed="rId7">
                    <a14:imgEffect>
                      <a14:saturation sat="52000"/>
                    </a14:imgEffect>
                  </a14:imgLayer>
                </a14:imgProps>
              </a:ext>
            </a:extLst>
          </a:blip>
          <a:stretch>
            <a:fillRect/>
          </a:stretch>
        </p:blipFill>
        <p:spPr>
          <a:xfrm>
            <a:off x="214327" y="5309387"/>
            <a:ext cx="1266357" cy="1266357"/>
          </a:xfrm>
          <a:prstGeom prst="rect">
            <a:avLst/>
          </a:prstGeom>
        </p:spPr>
      </p:pic>
      <p:pic>
        <p:nvPicPr>
          <p:cNvPr id="20" name="Picture 19"/>
          <p:cNvPicPr>
            <a:picLocks noChangeAspect="1"/>
          </p:cNvPicPr>
          <p:nvPr/>
        </p:nvPicPr>
        <p:blipFill>
          <a:blip r:embed="rId8"/>
          <a:stretch>
            <a:fillRect/>
          </a:stretch>
        </p:blipFill>
        <p:spPr>
          <a:xfrm>
            <a:off x="1989668" y="4013637"/>
            <a:ext cx="1642828" cy="1064796"/>
          </a:xfrm>
          <a:prstGeom prst="rect">
            <a:avLst/>
          </a:prstGeom>
        </p:spPr>
      </p:pic>
      <p:sp>
        <p:nvSpPr>
          <p:cNvPr id="7"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thank you</a:t>
            </a:r>
            <a:endParaRPr lang="en-US" sz="7200" dirty="0"/>
          </a:p>
        </p:txBody>
      </p:sp>
      <p:pic>
        <p:nvPicPr>
          <p:cNvPr id="2" name="Picture 1"/>
          <p:cNvPicPr>
            <a:picLocks noChangeAspect="1"/>
          </p:cNvPicPr>
          <p:nvPr/>
        </p:nvPicPr>
        <p:blipFill rotWithShape="1">
          <a:blip r:embed="rId9"/>
          <a:srcRect l="10821" r="23311"/>
          <a:stretch/>
        </p:blipFill>
        <p:spPr>
          <a:xfrm>
            <a:off x="5495396" y="5492669"/>
            <a:ext cx="814917" cy="927887"/>
          </a:xfrm>
          <a:prstGeom prst="rect">
            <a:avLst/>
          </a:prstGeom>
        </p:spPr>
      </p:pic>
      <p:pic>
        <p:nvPicPr>
          <p:cNvPr id="3" name="Picture 2"/>
          <p:cNvPicPr>
            <a:picLocks noChangeAspect="1"/>
          </p:cNvPicPr>
          <p:nvPr/>
        </p:nvPicPr>
        <p:blipFill>
          <a:blip r:embed="rId10"/>
          <a:stretch>
            <a:fillRect/>
          </a:stretch>
        </p:blipFill>
        <p:spPr>
          <a:xfrm>
            <a:off x="6564314" y="5492669"/>
            <a:ext cx="878416" cy="941997"/>
          </a:xfrm>
          <a:prstGeom prst="rect">
            <a:avLst/>
          </a:prstGeom>
        </p:spPr>
      </p:pic>
      <p:pic>
        <p:nvPicPr>
          <p:cNvPr id="4" name="Picture 3"/>
          <p:cNvPicPr>
            <a:picLocks noChangeAspect="1"/>
          </p:cNvPicPr>
          <p:nvPr/>
        </p:nvPicPr>
        <p:blipFill>
          <a:blip r:embed="rId11"/>
          <a:stretch>
            <a:fillRect/>
          </a:stretch>
        </p:blipFill>
        <p:spPr>
          <a:xfrm>
            <a:off x="7622646" y="5468056"/>
            <a:ext cx="952500" cy="952500"/>
          </a:xfrm>
          <a:prstGeom prst="rect">
            <a:avLst/>
          </a:prstGeom>
        </p:spPr>
      </p:pic>
      <p:pic>
        <p:nvPicPr>
          <p:cNvPr id="8" name="Picture 7"/>
          <p:cNvPicPr>
            <a:picLocks noChangeAspect="1"/>
          </p:cNvPicPr>
          <p:nvPr/>
        </p:nvPicPr>
        <p:blipFill>
          <a:blip r:embed="rId12"/>
          <a:stretch>
            <a:fillRect/>
          </a:stretch>
        </p:blipFill>
        <p:spPr>
          <a:xfrm>
            <a:off x="292309" y="2250154"/>
            <a:ext cx="1304952" cy="1304952"/>
          </a:xfrm>
          <a:prstGeom prst="rect">
            <a:avLst/>
          </a:prstGeom>
        </p:spPr>
      </p:pic>
      <p:pic>
        <p:nvPicPr>
          <p:cNvPr id="10" name="Picture 9"/>
          <p:cNvPicPr>
            <a:picLocks noChangeAspect="1"/>
          </p:cNvPicPr>
          <p:nvPr/>
        </p:nvPicPr>
        <p:blipFill rotWithShape="1">
          <a:blip r:embed="rId13"/>
          <a:srcRect l="25624" r="26251"/>
          <a:stretch/>
        </p:blipFill>
        <p:spPr>
          <a:xfrm>
            <a:off x="2084918" y="2218033"/>
            <a:ext cx="1354666" cy="1337073"/>
          </a:xfrm>
          <a:prstGeom prst="rect">
            <a:avLst/>
          </a:prstGeom>
        </p:spPr>
      </p:pic>
      <p:pic>
        <p:nvPicPr>
          <p:cNvPr id="11" name="Picture 10"/>
          <p:cNvPicPr>
            <a:picLocks noChangeAspect="1"/>
          </p:cNvPicPr>
          <p:nvPr/>
        </p:nvPicPr>
        <p:blipFill>
          <a:blip r:embed="rId14"/>
          <a:stretch>
            <a:fillRect/>
          </a:stretch>
        </p:blipFill>
        <p:spPr>
          <a:xfrm>
            <a:off x="5472114" y="4275667"/>
            <a:ext cx="867975" cy="1014320"/>
          </a:xfrm>
          <a:prstGeom prst="rect">
            <a:avLst/>
          </a:prstGeom>
        </p:spPr>
      </p:pic>
      <p:pic>
        <p:nvPicPr>
          <p:cNvPr id="13" name="Picture 12"/>
          <p:cNvPicPr>
            <a:picLocks noChangeAspect="1"/>
          </p:cNvPicPr>
          <p:nvPr/>
        </p:nvPicPr>
        <p:blipFill rotWithShape="1">
          <a:blip r:embed="rId15"/>
          <a:srcRect l="7253" t="1" r="15767" b="20347"/>
          <a:stretch/>
        </p:blipFill>
        <p:spPr>
          <a:xfrm>
            <a:off x="6564314" y="4275668"/>
            <a:ext cx="894664" cy="1033720"/>
          </a:xfrm>
          <a:prstGeom prst="rect">
            <a:avLst/>
          </a:prstGeom>
        </p:spPr>
      </p:pic>
    </p:spTree>
    <p:custDataLst>
      <p:tags r:id="rId1"/>
    </p:custDataLst>
    <p:extLst>
      <p:ext uri="{BB962C8B-B14F-4D97-AF65-F5344CB8AC3E}">
        <p14:creationId xmlns:p14="http://schemas.microsoft.com/office/powerpoint/2010/main" val="4011637138"/>
      </p:ext>
    </p:extLst>
  </p:cSld>
  <p:clrMapOvr>
    <a:masterClrMapping/>
  </p:clrMapOvr>
  <mc:AlternateContent xmlns:mc="http://schemas.openxmlformats.org/markup-compatibility/2006">
    <mc:Choice xmlns:p14="http://schemas.microsoft.com/office/powerpoint/2010/main" Requires="p14">
      <p:transition spd="med" p14:dur="700" advTm="29571">
        <p:fade/>
      </p:transition>
    </mc:Choice>
    <mc:Fallback>
      <p:transition xmlns:p14="http://schemas.microsoft.com/office/powerpoint/2010/main" spd="med" advTm="29571">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3"/>
                                        </p:tgtEl>
                                      </p:cBhvr>
                                    </p:animEffect>
                                    <p:set>
                                      <p:cBhvr>
                                        <p:cTn id="18" dur="1" fill="hold">
                                          <p:stCondLst>
                                            <p:cond delay="499"/>
                                          </p:stCondLst>
                                        </p:cTn>
                                        <p:tgtEl>
                                          <p:spTgt spid="23"/>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5"/>
                                        </p:tgtEl>
                                      </p:cBhvr>
                                    </p:animEffect>
                                    <p:set>
                                      <p:cBhvr>
                                        <p:cTn id="21" dur="1" fill="hold">
                                          <p:stCondLst>
                                            <p:cond delay="499"/>
                                          </p:stCondLst>
                                        </p:cTn>
                                        <p:tgtEl>
                                          <p:spTgt spid="15"/>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TSDErrorImageIcon.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7032" y="0"/>
            <a:ext cx="2449627" cy="2775903"/>
          </a:xfrm>
          <a:custGeom>
            <a:avLst/>
            <a:gdLst/>
            <a:ahLst/>
            <a:cxnLst>
              <a:cxn ang="0">
                <a:pos x="wd2" y="hd2"/>
              </a:cxn>
              <a:cxn ang="5400000">
                <a:pos x="wd2" y="hd2"/>
              </a:cxn>
              <a:cxn ang="10800000">
                <a:pos x="wd2" y="hd2"/>
              </a:cxn>
              <a:cxn ang="16200000">
                <a:pos x="wd2" y="hd2"/>
              </a:cxn>
            </a:cxnLst>
            <a:rect l="0" t="0" r="r" b="b"/>
            <a:pathLst>
              <a:path w="21600" h="21600" extrusionOk="0">
                <a:moveTo>
                  <a:pt x="7611" y="0"/>
                </a:moveTo>
                <a:lnTo>
                  <a:pt x="0" y="21600"/>
                </a:lnTo>
                <a:lnTo>
                  <a:pt x="13991" y="21600"/>
                </a:lnTo>
                <a:lnTo>
                  <a:pt x="21600" y="0"/>
                </a:lnTo>
                <a:lnTo>
                  <a:pt x="7611" y="0"/>
                </a:lnTo>
                <a:close/>
              </a:path>
            </a:pathLst>
          </a:custGeom>
          <a:ln w="12700">
            <a:miter lim="400000"/>
          </a:ln>
        </p:spPr>
      </p:pic>
      <p:pic>
        <p:nvPicPr>
          <p:cNvPr id="20" name="TSDErrorImageIcon.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63811" y="464772"/>
            <a:ext cx="2045198" cy="2074334"/>
          </a:xfrm>
          <a:custGeom>
            <a:avLst/>
            <a:gdLst/>
            <a:ahLst/>
            <a:cxnLst>
              <a:cxn ang="0">
                <a:pos x="wd2" y="hd2"/>
              </a:cxn>
              <a:cxn ang="5400000">
                <a:pos x="wd2" y="hd2"/>
              </a:cxn>
              <a:cxn ang="10800000">
                <a:pos x="wd2" y="hd2"/>
              </a:cxn>
              <a:cxn ang="16200000">
                <a:pos x="wd2" y="hd2"/>
              </a:cxn>
            </a:cxnLst>
            <a:rect l="0" t="0" r="r" b="b"/>
            <a:pathLst>
              <a:path w="21600" h="21600" extrusionOk="0">
                <a:moveTo>
                  <a:pt x="7611" y="0"/>
                </a:moveTo>
                <a:lnTo>
                  <a:pt x="0" y="21600"/>
                </a:lnTo>
                <a:lnTo>
                  <a:pt x="13991" y="21600"/>
                </a:lnTo>
                <a:lnTo>
                  <a:pt x="21600" y="0"/>
                </a:lnTo>
                <a:lnTo>
                  <a:pt x="7611" y="0"/>
                </a:lnTo>
                <a:close/>
              </a:path>
            </a:pathLst>
          </a:custGeom>
          <a:ln w="12700">
            <a:miter lim="400000"/>
          </a:ln>
        </p:spPr>
      </p:pic>
      <p:pic>
        <p:nvPicPr>
          <p:cNvPr id="21" name="TSDErrorImageIco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32113" y="537840"/>
            <a:ext cx="2449627" cy="2516402"/>
          </a:xfrm>
          <a:custGeom>
            <a:avLst/>
            <a:gdLst/>
            <a:ahLst/>
            <a:cxnLst>
              <a:cxn ang="0">
                <a:pos x="wd2" y="hd2"/>
              </a:cxn>
              <a:cxn ang="5400000">
                <a:pos x="wd2" y="hd2"/>
              </a:cxn>
              <a:cxn ang="10800000">
                <a:pos x="wd2" y="hd2"/>
              </a:cxn>
              <a:cxn ang="16200000">
                <a:pos x="wd2" y="hd2"/>
              </a:cxn>
            </a:cxnLst>
            <a:rect l="0" t="0" r="r" b="b"/>
            <a:pathLst>
              <a:path w="21600" h="21600" extrusionOk="0">
                <a:moveTo>
                  <a:pt x="7611" y="0"/>
                </a:moveTo>
                <a:lnTo>
                  <a:pt x="0" y="21600"/>
                </a:lnTo>
                <a:lnTo>
                  <a:pt x="13991" y="21600"/>
                </a:lnTo>
                <a:lnTo>
                  <a:pt x="21600" y="0"/>
                </a:lnTo>
                <a:lnTo>
                  <a:pt x="7611" y="0"/>
                </a:lnTo>
                <a:close/>
              </a:path>
            </a:pathLst>
          </a:custGeom>
          <a:ln w="12700">
            <a:miter lim="400000"/>
          </a:ln>
        </p:spPr>
      </p:pic>
      <p:pic>
        <p:nvPicPr>
          <p:cNvPr id="22" name="TSDErrorImageIcon.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53952" y="0"/>
            <a:ext cx="1819569" cy="1735667"/>
          </a:xfrm>
          <a:custGeom>
            <a:avLst/>
            <a:gdLst/>
            <a:ahLst/>
            <a:cxnLst>
              <a:cxn ang="0">
                <a:pos x="wd2" y="hd2"/>
              </a:cxn>
              <a:cxn ang="5400000">
                <a:pos x="wd2" y="hd2"/>
              </a:cxn>
              <a:cxn ang="10800000">
                <a:pos x="wd2" y="hd2"/>
              </a:cxn>
              <a:cxn ang="16200000">
                <a:pos x="wd2" y="hd2"/>
              </a:cxn>
            </a:cxnLst>
            <a:rect l="0" t="0" r="r" b="b"/>
            <a:pathLst>
              <a:path w="21600" h="21600" extrusionOk="0">
                <a:moveTo>
                  <a:pt x="7611" y="0"/>
                </a:moveTo>
                <a:lnTo>
                  <a:pt x="0" y="21600"/>
                </a:lnTo>
                <a:lnTo>
                  <a:pt x="13991" y="21600"/>
                </a:lnTo>
                <a:lnTo>
                  <a:pt x="21600" y="0"/>
                </a:lnTo>
                <a:lnTo>
                  <a:pt x="7611" y="0"/>
                </a:lnTo>
                <a:close/>
              </a:path>
            </a:pathLst>
          </a:custGeom>
          <a:ln w="12700">
            <a:miter lim="400000"/>
          </a:ln>
        </p:spPr>
      </p:pic>
      <p:sp>
        <p:nvSpPr>
          <p:cNvPr id="8"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motivation</a:t>
            </a:r>
          </a:p>
        </p:txBody>
      </p:sp>
      <p:sp>
        <p:nvSpPr>
          <p:cNvPr id="9" name="TextBox 8"/>
          <p:cNvSpPr txBox="1"/>
          <p:nvPr/>
        </p:nvSpPr>
        <p:spPr>
          <a:xfrm>
            <a:off x="659625" y="6198702"/>
            <a:ext cx="2317646"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it-IT" sz="1200" dirty="0" smtClean="0"/>
              <a:t>(</a:t>
            </a:r>
            <a:r>
              <a:rPr lang="en-US" sz="1200" dirty="0" err="1" smtClean="0"/>
              <a:t>Fernex</a:t>
            </a:r>
            <a:r>
              <a:rPr lang="en-US" sz="1200" dirty="0" smtClean="0"/>
              <a:t>, Lima &amp; de </a:t>
            </a:r>
            <a:r>
              <a:rPr lang="en-US" sz="1200" dirty="0"/>
              <a:t>Vries</a:t>
            </a:r>
            <a:r>
              <a:rPr lang="en-US" sz="1200" dirty="0" smtClean="0"/>
              <a:t>, 2014</a:t>
            </a:r>
            <a:r>
              <a:rPr lang="it-IT" sz="1200" dirty="0" smtClean="0"/>
              <a:t>) </a:t>
            </a:r>
            <a:endParaRPr lang="it-IT" sz="1200" dirty="0"/>
          </a:p>
        </p:txBody>
      </p:sp>
      <p:sp>
        <p:nvSpPr>
          <p:cNvPr id="5" name="TextBox 4"/>
          <p:cNvSpPr txBox="1"/>
          <p:nvPr/>
        </p:nvSpPr>
        <p:spPr>
          <a:xfrm>
            <a:off x="659625" y="4617591"/>
            <a:ext cx="7315450" cy="14568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How do students think about </a:t>
            </a:r>
            <a:br>
              <a:rPr kumimoji="0" lang="en-US"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br>
            <a:r>
              <a:rPr kumimoji="0" lang="en-US" sz="4400" b="0" i="0" u="none" strike="noStrike" cap="none" spc="0" normalizeH="0" baseline="0" dirty="0" smtClean="0">
                <a:ln>
                  <a:noFill/>
                </a:ln>
                <a:solidFill>
                  <a:srgbClr val="000000"/>
                </a:solidFill>
                <a:effectLst/>
                <a:uFillTx/>
                <a:latin typeface="Helvetica Light"/>
                <a:ea typeface="Helvetica Light"/>
                <a:cs typeface="Helvetica Light"/>
                <a:sym typeface="Helvetica Light"/>
              </a:rPr>
              <a:t>managing</a:t>
            </a:r>
            <a:r>
              <a:rPr kumimoji="0" lang="en-US" sz="4400" b="0" i="0" u="none" strike="noStrike" cap="none" spc="0" normalizeH="0" dirty="0" smtClean="0">
                <a:ln>
                  <a:noFill/>
                </a:ln>
                <a:solidFill>
                  <a:srgbClr val="000000"/>
                </a:solidFill>
                <a:effectLst/>
                <a:uFillTx/>
                <a:latin typeface="Helvetica Light"/>
                <a:ea typeface="Helvetica Light"/>
                <a:cs typeface="Helvetica Light"/>
                <a:sym typeface="Helvetica Light"/>
              </a:rPr>
              <a:t> their time?</a:t>
            </a:r>
            <a:endParaRPr kumimoji="0" lang="en-US"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759681903"/>
      </p:ext>
    </p:extLst>
  </p:cSld>
  <p:clrMapOvr>
    <a:masterClrMapping/>
  </p:clrMapOvr>
  <mc:AlternateContent xmlns:mc="http://schemas.openxmlformats.org/markup-compatibility/2006">
    <mc:Choice xmlns:p14="http://schemas.microsoft.com/office/powerpoint/2010/main" Requires="p14">
      <p:transition spd="med" p14:dur="700" advTm="84821">
        <p:fade/>
      </p:transition>
    </mc:Choice>
    <mc:Fallback>
      <p:transition xmlns:p14="http://schemas.microsoft.com/office/powerpoint/2010/main" spd="med" advTm="84821">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 name="Shape 1747"/>
          <p:cNvSpPr>
            <a:spLocks noGrp="1"/>
          </p:cNvSpPr>
          <p:nvPr>
            <p:ph type="body" idx="15"/>
          </p:nvPr>
        </p:nvSpPr>
        <p:spPr>
          <a:xfrm>
            <a:off x="617293" y="4606050"/>
            <a:ext cx="1635446" cy="477425"/>
          </a:xfrm>
          <a:prstGeom prst="rect">
            <a:avLst/>
          </a:prstGeom>
        </p:spPr>
        <p:txBody>
          <a:bodyPr/>
          <a:lstStyle/>
          <a:p>
            <a:r>
              <a:rPr lang="en-US" sz="1600" dirty="0" smtClean="0"/>
              <a:t>Duration</a:t>
            </a:r>
            <a:endParaRPr sz="1600" dirty="0"/>
          </a:p>
        </p:txBody>
      </p:sp>
      <p:sp>
        <p:nvSpPr>
          <p:cNvPr id="1750" name="Shape 1750"/>
          <p:cNvSpPr>
            <a:spLocks noGrp="1"/>
          </p:cNvSpPr>
          <p:nvPr>
            <p:ph type="body" idx="18"/>
          </p:nvPr>
        </p:nvSpPr>
        <p:spPr>
          <a:xfrm>
            <a:off x="617293" y="5021080"/>
            <a:ext cx="1635446" cy="499961"/>
          </a:xfrm>
          <a:prstGeom prst="rect">
            <a:avLst/>
          </a:prstGeom>
        </p:spPr>
        <p:txBody>
          <a:bodyPr/>
          <a:lstStyle/>
          <a:p>
            <a:r>
              <a:rPr lang="en-US" sz="1200" b="1" i="1" dirty="0" smtClean="0">
                <a:solidFill>
                  <a:srgbClr val="000000"/>
                </a:solidFill>
                <a:latin typeface="Helvetica Light"/>
                <a:cs typeface="Helvetica Light"/>
              </a:rPr>
              <a:t> { Quantity of time }</a:t>
            </a:r>
            <a:endParaRPr sz="1200" b="1" i="1" dirty="0">
              <a:solidFill>
                <a:srgbClr val="000000"/>
              </a:solidFill>
              <a:latin typeface="Helvetica Light"/>
              <a:cs typeface="Helvetica Light"/>
            </a:endParaRPr>
          </a:p>
        </p:txBody>
      </p:sp>
      <p:sp>
        <p:nvSpPr>
          <p:cNvPr id="16" name="Shape 1747"/>
          <p:cNvSpPr>
            <a:spLocks noGrp="1"/>
          </p:cNvSpPr>
          <p:nvPr>
            <p:ph type="body" idx="15"/>
          </p:nvPr>
        </p:nvSpPr>
        <p:spPr>
          <a:xfrm>
            <a:off x="7016884" y="4610902"/>
            <a:ext cx="1635446" cy="477425"/>
          </a:xfrm>
          <a:prstGeom prst="rect">
            <a:avLst/>
          </a:prstGeom>
        </p:spPr>
        <p:txBody>
          <a:bodyPr/>
          <a:lstStyle/>
          <a:p>
            <a:r>
              <a:rPr lang="en-US" sz="1600" dirty="0" smtClean="0"/>
              <a:t>Frequency</a:t>
            </a:r>
            <a:endParaRPr sz="1600" dirty="0"/>
          </a:p>
        </p:txBody>
      </p:sp>
      <p:sp>
        <p:nvSpPr>
          <p:cNvPr id="17" name="Shape 1747"/>
          <p:cNvSpPr>
            <a:spLocks noGrp="1"/>
          </p:cNvSpPr>
          <p:nvPr>
            <p:ph type="body" idx="15"/>
          </p:nvPr>
        </p:nvSpPr>
        <p:spPr>
          <a:xfrm>
            <a:off x="4973998" y="4610902"/>
            <a:ext cx="1635446" cy="477425"/>
          </a:xfrm>
          <a:prstGeom prst="rect">
            <a:avLst/>
          </a:prstGeom>
        </p:spPr>
        <p:txBody>
          <a:bodyPr/>
          <a:lstStyle/>
          <a:p>
            <a:r>
              <a:rPr lang="en-US" sz="1600" dirty="0" smtClean="0"/>
              <a:t>Sequence</a:t>
            </a:r>
            <a:endParaRPr sz="1600" dirty="0"/>
          </a:p>
        </p:txBody>
      </p:sp>
      <p:sp>
        <p:nvSpPr>
          <p:cNvPr id="18" name="Shape 1747"/>
          <p:cNvSpPr>
            <a:spLocks noGrp="1"/>
          </p:cNvSpPr>
          <p:nvPr>
            <p:ph type="body" idx="15"/>
          </p:nvPr>
        </p:nvSpPr>
        <p:spPr>
          <a:xfrm>
            <a:off x="2676071" y="4606050"/>
            <a:ext cx="1835634" cy="477425"/>
          </a:xfrm>
          <a:prstGeom prst="rect">
            <a:avLst/>
          </a:prstGeom>
        </p:spPr>
        <p:txBody>
          <a:bodyPr/>
          <a:lstStyle/>
          <a:p>
            <a:r>
              <a:rPr lang="en-US" sz="1600" dirty="0" smtClean="0"/>
              <a:t>Timing</a:t>
            </a:r>
            <a:endParaRPr sz="1600" dirty="0"/>
          </a:p>
        </p:txBody>
      </p:sp>
      <p:sp>
        <p:nvSpPr>
          <p:cNvPr id="19" name="Shape 1750"/>
          <p:cNvSpPr>
            <a:spLocks noGrp="1"/>
          </p:cNvSpPr>
          <p:nvPr>
            <p:ph type="body" idx="18"/>
          </p:nvPr>
        </p:nvSpPr>
        <p:spPr>
          <a:xfrm>
            <a:off x="2812761" y="5026353"/>
            <a:ext cx="1635446" cy="499961"/>
          </a:xfrm>
          <a:prstGeom prst="rect">
            <a:avLst/>
          </a:prstGeom>
        </p:spPr>
        <p:txBody>
          <a:bodyPr/>
          <a:lstStyle/>
          <a:p>
            <a:r>
              <a:rPr lang="en-US" sz="1200" b="1" i="1" dirty="0" smtClean="0">
                <a:solidFill>
                  <a:srgbClr val="000000"/>
                </a:solidFill>
                <a:latin typeface="Helvetica Light"/>
                <a:cs typeface="Helvetica Light"/>
              </a:rPr>
              <a:t>{ </a:t>
            </a:r>
            <a:r>
              <a:rPr lang="en-US" sz="1200" b="1" i="1" dirty="0" smtClean="0">
                <a:solidFill>
                  <a:srgbClr val="000000"/>
                </a:solidFill>
                <a:latin typeface="Helvetica Light"/>
                <a:cs typeface="Helvetica Light"/>
              </a:rPr>
              <a:t>Temporal location </a:t>
            </a:r>
            <a:r>
              <a:rPr lang="en-US" sz="1200" b="1" i="1" dirty="0" smtClean="0">
                <a:solidFill>
                  <a:srgbClr val="000000"/>
                </a:solidFill>
                <a:latin typeface="Helvetica Light"/>
                <a:cs typeface="Helvetica Light"/>
              </a:rPr>
              <a:t>}</a:t>
            </a:r>
            <a:endParaRPr sz="1200" b="1" i="1" dirty="0">
              <a:solidFill>
                <a:srgbClr val="000000"/>
              </a:solidFill>
              <a:latin typeface="Helvetica Light"/>
              <a:cs typeface="Helvetica Light"/>
            </a:endParaRPr>
          </a:p>
        </p:txBody>
      </p:sp>
      <p:sp>
        <p:nvSpPr>
          <p:cNvPr id="20" name="Shape 1750"/>
          <p:cNvSpPr>
            <a:spLocks noGrp="1"/>
          </p:cNvSpPr>
          <p:nvPr>
            <p:ph type="body" idx="18"/>
          </p:nvPr>
        </p:nvSpPr>
        <p:spPr>
          <a:xfrm>
            <a:off x="4938996" y="5021080"/>
            <a:ext cx="1635446" cy="499961"/>
          </a:xfrm>
          <a:prstGeom prst="rect">
            <a:avLst/>
          </a:prstGeom>
        </p:spPr>
        <p:txBody>
          <a:bodyPr/>
          <a:lstStyle/>
          <a:p>
            <a:r>
              <a:rPr lang="en-US" sz="1200" b="1" i="1" dirty="0" smtClean="0">
                <a:solidFill>
                  <a:srgbClr val="000000"/>
                </a:solidFill>
                <a:latin typeface="Helvetica Light"/>
                <a:cs typeface="Helvetica Light"/>
              </a:rPr>
              <a:t>{ Order of Activities }</a:t>
            </a:r>
            <a:endParaRPr sz="1200" b="1" i="1" dirty="0">
              <a:solidFill>
                <a:srgbClr val="000000"/>
              </a:solidFill>
              <a:latin typeface="Helvetica Light"/>
              <a:cs typeface="Helvetica Light"/>
            </a:endParaRPr>
          </a:p>
        </p:txBody>
      </p:sp>
      <p:sp>
        <p:nvSpPr>
          <p:cNvPr id="21" name="Shape 1750"/>
          <p:cNvSpPr>
            <a:spLocks noGrp="1"/>
          </p:cNvSpPr>
          <p:nvPr>
            <p:ph type="body" idx="18"/>
          </p:nvPr>
        </p:nvSpPr>
        <p:spPr>
          <a:xfrm>
            <a:off x="6815667" y="5021080"/>
            <a:ext cx="1907903" cy="499961"/>
          </a:xfrm>
          <a:prstGeom prst="rect">
            <a:avLst/>
          </a:prstGeom>
        </p:spPr>
        <p:txBody>
          <a:bodyPr/>
          <a:lstStyle/>
          <a:p>
            <a:r>
              <a:rPr lang="en-US" sz="1200" b="1" i="1" dirty="0" smtClean="0">
                <a:solidFill>
                  <a:srgbClr val="000000"/>
                </a:solidFill>
                <a:latin typeface="Helvetica Light"/>
                <a:cs typeface="Helvetica Light"/>
              </a:rPr>
              <a:t>{ </a:t>
            </a:r>
            <a:r>
              <a:rPr lang="en-US" sz="1200" b="1" i="1" dirty="0" smtClean="0">
                <a:solidFill>
                  <a:srgbClr val="000000"/>
                </a:solidFill>
                <a:latin typeface="Helvetica Light"/>
                <a:cs typeface="Helvetica Light"/>
              </a:rPr>
              <a:t>Quantity of </a:t>
            </a:r>
            <a:r>
              <a:rPr lang="en-US" sz="1200" b="1" i="1" dirty="0" smtClean="0">
                <a:solidFill>
                  <a:srgbClr val="000000"/>
                </a:solidFill>
                <a:latin typeface="Helvetica Light"/>
                <a:cs typeface="Helvetica Light"/>
              </a:rPr>
              <a:t>occurrences }</a:t>
            </a:r>
            <a:endParaRPr sz="1200" b="1" i="1" dirty="0">
              <a:solidFill>
                <a:srgbClr val="000000"/>
              </a:solidFill>
              <a:latin typeface="Helvetica Light"/>
              <a:cs typeface="Helvetica Light"/>
            </a:endParaRPr>
          </a:p>
        </p:txBody>
      </p:sp>
      <p:sp>
        <p:nvSpPr>
          <p:cNvPr id="31" name="Shape 2389"/>
          <p:cNvSpPr/>
          <p:nvPr/>
        </p:nvSpPr>
        <p:spPr>
          <a:xfrm>
            <a:off x="7454375" y="3779032"/>
            <a:ext cx="596515" cy="655072"/>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tx1"/>
          </a:solidFill>
          <a:ln w="3175" cmpd="sng">
            <a:noFill/>
            <a:miter lim="400000"/>
          </a:ln>
          <a:effectLst/>
        </p:spPr>
        <p:txBody>
          <a:bodyPr lIns="16002" tIns="16002" rIns="16002" bIns="16002" anchor="ctr"/>
          <a:lstStyle/>
          <a:p>
            <a:pPr algn="ctr" defTabSz="19202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grpSp>
        <p:nvGrpSpPr>
          <p:cNvPr id="12" name="Group 11"/>
          <p:cNvGrpSpPr/>
          <p:nvPr/>
        </p:nvGrpSpPr>
        <p:grpSpPr>
          <a:xfrm>
            <a:off x="5330495" y="3807254"/>
            <a:ext cx="709106" cy="712286"/>
            <a:chOff x="5320881" y="3772598"/>
            <a:chExt cx="705352" cy="705352"/>
          </a:xfrm>
        </p:grpSpPr>
        <p:pic>
          <p:nvPicPr>
            <p:cNvPr id="8" name="Picture 7"/>
            <p:cNvPicPr>
              <a:picLocks noChangeAspect="1"/>
            </p:cNvPicPr>
            <p:nvPr/>
          </p:nvPicPr>
          <p:blipFill>
            <a:blip r:embed="rId3"/>
            <a:stretch>
              <a:fillRect/>
            </a:stretch>
          </p:blipFill>
          <p:spPr>
            <a:xfrm>
              <a:off x="5320881" y="3772598"/>
              <a:ext cx="705352" cy="705352"/>
            </a:xfrm>
            <a:prstGeom prst="rect">
              <a:avLst/>
            </a:prstGeom>
          </p:spPr>
        </p:pic>
        <p:sp>
          <p:nvSpPr>
            <p:cNvPr id="9" name="Oval 8"/>
            <p:cNvSpPr/>
            <p:nvPr/>
          </p:nvSpPr>
          <p:spPr>
            <a:xfrm>
              <a:off x="5410677" y="3858785"/>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38" name="Oval 37"/>
            <p:cNvSpPr/>
            <p:nvPr/>
          </p:nvSpPr>
          <p:spPr>
            <a:xfrm>
              <a:off x="5817076" y="3859634"/>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39" name="Oval 38"/>
            <p:cNvSpPr/>
            <p:nvPr/>
          </p:nvSpPr>
          <p:spPr>
            <a:xfrm>
              <a:off x="5410677" y="4250808"/>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40" name="Oval 39"/>
            <p:cNvSpPr/>
            <p:nvPr/>
          </p:nvSpPr>
          <p:spPr>
            <a:xfrm>
              <a:off x="5817076" y="4250808"/>
              <a:ext cx="135451" cy="135452"/>
            </a:xfrm>
            <a:prstGeom prst="ellipse">
              <a:avLst/>
            </a:prstGeom>
            <a:solidFill>
              <a:schemeClr val="bg1"/>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pic>
        <p:nvPicPr>
          <p:cNvPr id="13" name="Picture 12"/>
          <p:cNvPicPr>
            <a:picLocks noChangeAspect="1"/>
          </p:cNvPicPr>
          <p:nvPr/>
        </p:nvPicPr>
        <p:blipFill>
          <a:blip r:embed="rId4"/>
          <a:stretch>
            <a:fillRect/>
          </a:stretch>
        </p:blipFill>
        <p:spPr>
          <a:xfrm>
            <a:off x="3162585" y="3763473"/>
            <a:ext cx="842577" cy="842577"/>
          </a:xfrm>
          <a:prstGeom prst="rect">
            <a:avLst/>
          </a:prstGeom>
        </p:spPr>
      </p:pic>
      <p:pic>
        <p:nvPicPr>
          <p:cNvPr id="14" name="Picture 13"/>
          <p:cNvPicPr>
            <a:picLocks noChangeAspect="1"/>
          </p:cNvPicPr>
          <p:nvPr/>
        </p:nvPicPr>
        <p:blipFill>
          <a:blip r:embed="rId5"/>
          <a:stretch>
            <a:fillRect/>
          </a:stretch>
        </p:blipFill>
        <p:spPr>
          <a:xfrm>
            <a:off x="1109581" y="3852698"/>
            <a:ext cx="603964" cy="665607"/>
          </a:xfrm>
          <a:prstGeom prst="rect">
            <a:avLst/>
          </a:prstGeom>
        </p:spPr>
      </p:pic>
      <p:sp>
        <p:nvSpPr>
          <p:cNvPr id="32" name="Shape 1745"/>
          <p:cNvSpPr>
            <a:spLocks noGrp="1"/>
          </p:cNvSpPr>
          <p:nvPr>
            <p:ph type="title"/>
          </p:nvPr>
        </p:nvSpPr>
        <p:spPr>
          <a:xfrm>
            <a:off x="529029" y="580173"/>
            <a:ext cx="3332169" cy="1958933"/>
          </a:xfrm>
          <a:prstGeom prst="rect">
            <a:avLst/>
          </a:prstGeom>
        </p:spPr>
        <p:txBody>
          <a:bodyPr anchor="t"/>
          <a:lstStyle/>
          <a:p>
            <a:pPr>
              <a:lnSpc>
                <a:spcPct val="80000"/>
              </a:lnSpc>
            </a:pPr>
            <a:r>
              <a:rPr lang="en-US" dirty="0" smtClean="0"/>
              <a:t>// time-use data</a:t>
            </a:r>
            <a:endParaRPr sz="7200" dirty="0"/>
          </a:p>
        </p:txBody>
      </p:sp>
      <p:grpSp>
        <p:nvGrpSpPr>
          <p:cNvPr id="24" name="Group 23"/>
          <p:cNvGrpSpPr/>
          <p:nvPr/>
        </p:nvGrpSpPr>
        <p:grpSpPr>
          <a:xfrm>
            <a:off x="3855319" y="1234174"/>
            <a:ext cx="1475178" cy="1336568"/>
            <a:chOff x="6934763" y="150700"/>
            <a:chExt cx="1953198" cy="1769673"/>
          </a:xfrm>
        </p:grpSpPr>
        <p:sp>
          <p:nvSpPr>
            <p:cNvPr id="26" name="Rectangle 25"/>
            <p:cNvSpPr/>
            <p:nvPr/>
          </p:nvSpPr>
          <p:spPr>
            <a:xfrm>
              <a:off x="6934763" y="424787"/>
              <a:ext cx="1743339" cy="487274"/>
            </a:xfrm>
            <a:prstGeom prst="rect">
              <a:avLst/>
            </a:prstGeom>
            <a:solidFill>
              <a:srgbClr val="FFFFFF"/>
            </a:solidFill>
            <a:ln w="12700" cap="flat">
              <a:solidFill>
                <a:srgbClr val="FFFFFF"/>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27" name="Picture 26"/>
            <p:cNvPicPr>
              <a:picLocks noChangeAspect="1"/>
            </p:cNvPicPr>
            <p:nvPr/>
          </p:nvPicPr>
          <p:blipFill>
            <a:blip r:embed="rId6"/>
            <a:stretch>
              <a:fillRect/>
            </a:stretch>
          </p:blipFill>
          <p:spPr>
            <a:xfrm>
              <a:off x="7118288" y="150700"/>
              <a:ext cx="1769673" cy="1769673"/>
            </a:xfrm>
            <a:prstGeom prst="rect">
              <a:avLst/>
            </a:prstGeom>
          </p:spPr>
        </p:pic>
      </p:grpSp>
      <p:sp>
        <p:nvSpPr>
          <p:cNvPr id="28" name="Shape 1747"/>
          <p:cNvSpPr>
            <a:spLocks noGrp="1"/>
          </p:cNvSpPr>
          <p:nvPr>
            <p:ph type="body" idx="15"/>
          </p:nvPr>
        </p:nvSpPr>
        <p:spPr>
          <a:xfrm>
            <a:off x="3774358" y="2579828"/>
            <a:ext cx="1835634" cy="477425"/>
          </a:xfrm>
          <a:prstGeom prst="rect">
            <a:avLst/>
          </a:prstGeom>
        </p:spPr>
        <p:txBody>
          <a:bodyPr/>
          <a:lstStyle/>
          <a:p>
            <a:r>
              <a:rPr lang="en-US" sz="1400" dirty="0" smtClean="0"/>
              <a:t>Activity</a:t>
            </a:r>
            <a:endParaRPr sz="1400" dirty="0"/>
          </a:p>
        </p:txBody>
      </p:sp>
    </p:spTree>
    <p:extLst>
      <p:ext uri="{BB962C8B-B14F-4D97-AF65-F5344CB8AC3E}">
        <p14:creationId xmlns:p14="http://schemas.microsoft.com/office/powerpoint/2010/main" val="2013645005"/>
      </p:ext>
    </p:extLst>
  </p:cSld>
  <p:clrMapOvr>
    <a:masterClrMapping/>
  </p:clrMapOvr>
  <mc:AlternateContent xmlns:mc="http://schemas.openxmlformats.org/markup-compatibility/2006">
    <mc:Choice xmlns:p14="http://schemas.microsoft.com/office/powerpoint/2010/main" Requires="p14">
      <p:transition spd="med" p14:dur="700" advTm="71542">
        <p:fade/>
      </p:transition>
    </mc:Choice>
    <mc:Fallback>
      <p:transition xmlns:p14="http://schemas.microsoft.com/office/powerpoint/2010/main" spd="med" advTm="71542">
        <p:fade/>
      </p:transition>
    </mc:Fallback>
  </mc:AlternateContent>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p:cNvGrpSpPr/>
          <p:nvPr/>
        </p:nvGrpSpPr>
        <p:grpSpPr>
          <a:xfrm>
            <a:off x="4506088" y="630767"/>
            <a:ext cx="3985495" cy="5483574"/>
            <a:chOff x="566223" y="770864"/>
            <a:chExt cx="3985495" cy="5483574"/>
          </a:xfrm>
        </p:grpSpPr>
        <p:grpSp>
          <p:nvGrpSpPr>
            <p:cNvPr id="6" name="Group 5"/>
            <p:cNvGrpSpPr/>
            <p:nvPr/>
          </p:nvGrpSpPr>
          <p:grpSpPr>
            <a:xfrm>
              <a:off x="566223" y="770864"/>
              <a:ext cx="3985495" cy="5483574"/>
              <a:chOff x="566223" y="770864"/>
              <a:chExt cx="3985495" cy="5483574"/>
            </a:xfrm>
          </p:grpSpPr>
          <p:sp>
            <p:nvSpPr>
              <p:cNvPr id="3" name="Diamond 2"/>
              <p:cNvSpPr/>
              <p:nvPr/>
            </p:nvSpPr>
            <p:spPr>
              <a:xfrm>
                <a:off x="1590820" y="770864"/>
                <a:ext cx="1936303" cy="2601690"/>
              </a:xfrm>
              <a:prstGeom prst="diamond">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0" name="Diamond 9"/>
              <p:cNvSpPr/>
              <p:nvPr/>
            </p:nvSpPr>
            <p:spPr>
              <a:xfrm>
                <a:off x="566223" y="2211558"/>
                <a:ext cx="1936303" cy="2601690"/>
              </a:xfrm>
              <a:prstGeom prst="diamond">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1" name="Diamond 10"/>
              <p:cNvSpPr/>
              <p:nvPr/>
            </p:nvSpPr>
            <p:spPr>
              <a:xfrm>
                <a:off x="2615415" y="2211558"/>
                <a:ext cx="1936303" cy="2601690"/>
              </a:xfrm>
              <a:prstGeom prst="diamond">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2" name="Diamond 11"/>
              <p:cNvSpPr/>
              <p:nvPr/>
            </p:nvSpPr>
            <p:spPr>
              <a:xfrm>
                <a:off x="1590819" y="3652748"/>
                <a:ext cx="1936303" cy="2601690"/>
              </a:xfrm>
              <a:prstGeom prst="diamond">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grpSp>
        <p:cxnSp>
          <p:nvCxnSpPr>
            <p:cNvPr id="8" name="Straight Connector 7"/>
            <p:cNvCxnSpPr/>
            <p:nvPr/>
          </p:nvCxnSpPr>
          <p:spPr>
            <a:xfrm flipV="1">
              <a:off x="2051204" y="1421335"/>
              <a:ext cx="540848" cy="790223"/>
            </a:xfrm>
            <a:prstGeom prst="line">
              <a:avLst/>
            </a:prstGeom>
            <a:ln w="28575" cmpd="sng">
              <a:solidFill>
                <a:schemeClr val="accent5"/>
              </a:solidFill>
            </a:ln>
          </p:spPr>
          <p:style>
            <a:lnRef idx="1">
              <a:schemeClr val="accent5"/>
            </a:lnRef>
            <a:fillRef idx="0">
              <a:schemeClr val="accent5"/>
            </a:fillRef>
            <a:effectRef idx="0">
              <a:schemeClr val="accent5"/>
            </a:effectRef>
            <a:fontRef idx="minor">
              <a:schemeClr val="tx1"/>
            </a:fontRef>
          </p:style>
        </p:cxnSp>
        <p:cxnSp>
          <p:nvCxnSpPr>
            <p:cNvPr id="14" name="Straight Arrow Connector 13"/>
            <p:cNvCxnSpPr/>
            <p:nvPr/>
          </p:nvCxnSpPr>
          <p:spPr>
            <a:xfrm flipH="1">
              <a:off x="2502526" y="1806222"/>
              <a:ext cx="630141" cy="903111"/>
            </a:xfrm>
            <a:prstGeom prst="straightConnector1">
              <a:avLst/>
            </a:prstGeom>
            <a:ln w="19050" cmpd="sng">
              <a:tailEnd type="arrow"/>
            </a:ln>
          </p:spPr>
          <p:style>
            <a:lnRef idx="1">
              <a:schemeClr val="accent2"/>
            </a:lnRef>
            <a:fillRef idx="0">
              <a:schemeClr val="accent2"/>
            </a:fillRef>
            <a:effectRef idx="0">
              <a:schemeClr val="accent2"/>
            </a:effectRef>
            <a:fontRef idx="minor">
              <a:schemeClr val="tx1"/>
            </a:fontRef>
          </p:style>
        </p:cxnSp>
        <p:sp>
          <p:nvSpPr>
            <p:cNvPr id="15" name="Rounded Rectangle 14"/>
            <p:cNvSpPr/>
            <p:nvPr/>
          </p:nvSpPr>
          <p:spPr>
            <a:xfrm>
              <a:off x="1006398" y="3104444"/>
              <a:ext cx="696537" cy="804334"/>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6" name="Summing Junction 15"/>
            <p:cNvSpPr/>
            <p:nvPr/>
          </p:nvSpPr>
          <p:spPr>
            <a:xfrm>
              <a:off x="3132667" y="3145035"/>
              <a:ext cx="296334" cy="338475"/>
            </a:xfrm>
            <a:prstGeom prst="flowChartSummingJunction">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7" name="Oval Callout 16"/>
            <p:cNvSpPr/>
            <p:nvPr/>
          </p:nvSpPr>
          <p:spPr>
            <a:xfrm>
              <a:off x="3527123" y="3695082"/>
              <a:ext cx="402821" cy="403625"/>
            </a:xfrm>
            <a:prstGeom prst="wedgeEllipseCallout">
              <a:avLst>
                <a:gd name="adj1" fmla="val -48857"/>
                <a:gd name="adj2" fmla="val 104453"/>
              </a:avLst>
            </a:prstGeom>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sp>
          <p:nvSpPr>
            <p:cNvPr id="18" name="Oval 17"/>
            <p:cNvSpPr/>
            <p:nvPr/>
          </p:nvSpPr>
          <p:spPr>
            <a:xfrm>
              <a:off x="2051204" y="3372554"/>
              <a:ext cx="238971" cy="238971"/>
            </a:xfrm>
            <a:prstGeom prst="ellipse">
              <a:avLst/>
            </a:prstGeom>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en-US" sz="3200" b="1" i="0" u="none" strike="noStrike" cap="none" spc="0" normalizeH="0" baseline="0">
                <a:ln>
                  <a:noFill/>
                </a:ln>
                <a:solidFill>
                  <a:srgbClr val="000000"/>
                </a:solidFill>
                <a:effectLst/>
                <a:uFillTx/>
                <a:latin typeface="+mn-lt"/>
                <a:ea typeface="+mn-ea"/>
                <a:cs typeface="+mn-cs"/>
                <a:sym typeface="Helvetica"/>
              </a:endParaRPr>
            </a:p>
          </p:txBody>
        </p:sp>
        <p:pic>
          <p:nvPicPr>
            <p:cNvPr id="21" name="Picture 20"/>
            <p:cNvPicPr>
              <a:picLocks noChangeAspect="1"/>
            </p:cNvPicPr>
            <p:nvPr/>
          </p:nvPicPr>
          <p:blipFill>
            <a:blip r:embed="rId3"/>
            <a:stretch>
              <a:fillRect/>
            </a:stretch>
          </p:blipFill>
          <p:spPr>
            <a:xfrm>
              <a:off x="2032468" y="4436219"/>
              <a:ext cx="1081225" cy="1081225"/>
            </a:xfrm>
            <a:prstGeom prst="rect">
              <a:avLst/>
            </a:prstGeom>
          </p:spPr>
        </p:pic>
        <p:sp>
          <p:nvSpPr>
            <p:cNvPr id="22" name="TextBox 21"/>
            <p:cNvSpPr txBox="1"/>
            <p:nvPr/>
          </p:nvSpPr>
          <p:spPr>
            <a:xfrm>
              <a:off x="3569457" y="2717826"/>
              <a:ext cx="416319" cy="77970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sz="4400" dirty="0"/>
                <a:t>a</a:t>
              </a:r>
              <a:endParaRPr kumimoji="0" lang="en-US" sz="44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grpSp>
      <p:sp>
        <p:nvSpPr>
          <p:cNvPr id="32" name="Shape 1745"/>
          <p:cNvSpPr txBox="1">
            <a:spLocks/>
          </p:cNvSpPr>
          <p:nvPr/>
        </p:nvSpPr>
        <p:spPr>
          <a:xfrm>
            <a:off x="529029" y="580173"/>
            <a:ext cx="4618437"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conceptual framework</a:t>
            </a:r>
          </a:p>
        </p:txBody>
      </p:sp>
      <p:sp>
        <p:nvSpPr>
          <p:cNvPr id="19" name="TextBox 18"/>
          <p:cNvSpPr txBox="1"/>
          <p:nvPr/>
        </p:nvSpPr>
        <p:spPr>
          <a:xfrm>
            <a:off x="659625" y="6198702"/>
            <a:ext cx="116303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it-IT" sz="1200" dirty="0" smtClean="0"/>
              <a:t>(Tversky, 2011) </a:t>
            </a:r>
            <a:endParaRPr lang="it-IT" sz="1200" dirty="0"/>
          </a:p>
        </p:txBody>
      </p:sp>
      <p:sp>
        <p:nvSpPr>
          <p:cNvPr id="23" name="TextBox 22"/>
          <p:cNvSpPr txBox="1"/>
          <p:nvPr/>
        </p:nvSpPr>
        <p:spPr>
          <a:xfrm>
            <a:off x="529029" y="1511653"/>
            <a:ext cx="4378595" cy="25648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smtClean="0">
                <a:ln>
                  <a:noFill/>
                </a:ln>
                <a:solidFill>
                  <a:srgbClr val="000000"/>
                </a:solidFill>
                <a:effectLst/>
                <a:uFillTx/>
                <a:latin typeface="Helvetica Light"/>
                <a:ea typeface="Helvetica Light"/>
                <a:cs typeface="Helvetica Light"/>
                <a:sym typeface="Helvetica Light"/>
              </a:rPr>
              <a:t>visualizing</a:t>
            </a:r>
            <a:r>
              <a:rPr kumimoji="0" lang="en-US" sz="4000" b="1" i="0" u="none" strike="noStrike" cap="none" spc="0" normalizeH="0" dirty="0" smtClean="0">
                <a:ln>
                  <a:noFill/>
                </a:ln>
                <a:solidFill>
                  <a:srgbClr val="000000"/>
                </a:solidFill>
                <a:effectLst/>
                <a:uFillTx/>
                <a:latin typeface="Helvetica Light"/>
                <a:ea typeface="Helvetica Light"/>
                <a:cs typeface="Helvetica Light"/>
                <a:sym typeface="Helvetica Light"/>
              </a:rPr>
              <a:t> thought</a:t>
            </a:r>
          </a:p>
          <a:p>
            <a:pPr marL="0" marR="0" indent="0" algn="l" defTabSz="825500" rtl="0" fontAlgn="auto" latinLnBrk="0" hangingPunct="0">
              <a:lnSpc>
                <a:spcPct val="100000"/>
              </a:lnSpc>
              <a:spcBef>
                <a:spcPts val="0"/>
              </a:spcBef>
              <a:spcAft>
                <a:spcPts val="0"/>
              </a:spcAft>
              <a:buClrTx/>
              <a:buSzTx/>
              <a:buFontTx/>
              <a:buNone/>
              <a:tabLst/>
            </a:pPr>
            <a:r>
              <a:rPr lang="en-US" sz="4000" baseline="0" dirty="0" smtClean="0"/>
              <a:t/>
            </a:r>
            <a:br>
              <a:rPr lang="en-US" sz="4000" baseline="0" dirty="0" smtClean="0"/>
            </a:br>
            <a:r>
              <a:rPr lang="en-US" sz="4000" baseline="0" dirty="0" smtClean="0"/>
              <a:t>use</a:t>
            </a:r>
            <a:r>
              <a:rPr lang="en-US" sz="4000" dirty="0" smtClean="0"/>
              <a:t> of </a:t>
            </a:r>
            <a:r>
              <a:rPr lang="en-US" sz="4000" i="1" dirty="0" smtClean="0"/>
              <a:t>space</a:t>
            </a:r>
          </a:p>
          <a:p>
            <a:pPr marL="0" marR="0" indent="0" algn="l" defTabSz="825500" rtl="0" fontAlgn="auto" latinLnBrk="0" hangingPunct="0">
              <a:lnSpc>
                <a:spcPct val="100000"/>
              </a:lnSpc>
              <a:spcBef>
                <a:spcPts val="0"/>
              </a:spcBef>
              <a:spcAft>
                <a:spcPts val="0"/>
              </a:spcAft>
              <a:buClrTx/>
              <a:buSzTx/>
              <a:buFontTx/>
              <a:buNone/>
              <a:tabLst/>
            </a:pPr>
            <a:r>
              <a:rPr kumimoji="0" lang="en-US" sz="4000" b="0" u="none" strike="noStrike" cap="none" spc="0" normalizeH="0" baseline="0" dirty="0" smtClean="0">
                <a:ln>
                  <a:noFill/>
                </a:ln>
                <a:solidFill>
                  <a:srgbClr val="000000"/>
                </a:solidFill>
                <a:effectLst/>
                <a:uFillTx/>
                <a:sym typeface="Helvetica Light"/>
              </a:rPr>
              <a:t>use of </a:t>
            </a:r>
            <a:r>
              <a:rPr kumimoji="0" lang="en-US" sz="4000" b="0" i="1" u="none" strike="noStrike" cap="none" spc="0" normalizeH="0" baseline="0" dirty="0" smtClean="0">
                <a:ln>
                  <a:noFill/>
                </a:ln>
                <a:solidFill>
                  <a:srgbClr val="000000"/>
                </a:solidFill>
                <a:effectLst/>
                <a:uFillTx/>
                <a:sym typeface="Helvetica Light"/>
              </a:rPr>
              <a:t>form</a:t>
            </a:r>
          </a:p>
        </p:txBody>
      </p:sp>
    </p:spTree>
    <p:extLst>
      <p:ext uri="{BB962C8B-B14F-4D97-AF65-F5344CB8AC3E}">
        <p14:creationId xmlns:p14="http://schemas.microsoft.com/office/powerpoint/2010/main" val="1464006725"/>
      </p:ext>
    </p:extLst>
  </p:cSld>
  <p:clrMapOvr>
    <a:masterClrMapping/>
  </p:clrMapOvr>
  <mc:AlternateContent xmlns:mc="http://schemas.openxmlformats.org/markup-compatibility/2006">
    <mc:Choice xmlns:p14="http://schemas.microsoft.com/office/powerpoint/2010/main" Requires="p14">
      <p:transition spd="med" p14:dur="700" advTm="53255">
        <p:fade/>
      </p:transition>
    </mc:Choice>
    <mc:Fallback>
      <p:transition xmlns:p14="http://schemas.microsoft.com/office/powerpoint/2010/main" spd="med" advTm="53255">
        <p:fade/>
      </p:transitio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8" name="Shape 1528"/>
          <p:cNvSpPr>
            <a:spLocks noGrp="1"/>
          </p:cNvSpPr>
          <p:nvPr>
            <p:ph type="body" idx="13"/>
          </p:nvPr>
        </p:nvSpPr>
        <p:spPr>
          <a:xfrm>
            <a:off x="5095577" y="0"/>
            <a:ext cx="4048423"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a:lstStyle/>
          <a:p>
            <a:pPr algn="ctr">
              <a:lnSpc>
                <a:spcPct val="90000"/>
              </a:lnSpc>
              <a:defRPr sz="3200" b="1">
                <a:solidFill>
                  <a:srgbClr val="FFFFFF"/>
                </a:solidFill>
              </a:defRPr>
            </a:pPr>
            <a:r>
              <a:rPr lang="en-US" sz="41300" dirty="0" smtClean="0">
                <a:latin typeface="Times"/>
                <a:cs typeface="Times"/>
              </a:rPr>
              <a:t>?</a:t>
            </a:r>
            <a:endParaRPr dirty="0">
              <a:latin typeface="Times"/>
              <a:cs typeface="Times"/>
            </a:endParaRPr>
          </a:p>
        </p:txBody>
      </p:sp>
      <p:sp>
        <p:nvSpPr>
          <p:cNvPr id="8" name="Shape 241"/>
          <p:cNvSpPr>
            <a:spLocks noGrp="1"/>
          </p:cNvSpPr>
          <p:nvPr>
            <p:ph type="body" sz="quarter" idx="1"/>
          </p:nvPr>
        </p:nvSpPr>
        <p:spPr>
          <a:xfrm>
            <a:off x="529029" y="2963359"/>
            <a:ext cx="4180553" cy="3396119"/>
          </a:xfrm>
          <a:prstGeom prst="rect">
            <a:avLst/>
          </a:prstGeom>
          <a:ln w="12700">
            <a:miter lim="400000"/>
          </a:ln>
          <a:extLst>
            <a:ext uri="{C572A759-6A51-4108-AA02-DFA0A04FC94B}">
              <ma14:wrappingTextBoxFlag xmlns:ma14="http://schemas.microsoft.com/office/mac/drawingml/2011/main" val="1"/>
            </a:ext>
          </a:extLst>
        </p:spPr>
        <p:txBody>
          <a:bodyPr wrap="square" lIns="35717" tIns="35717" rIns="35717" bIns="35717" anchor="ctr">
            <a:spAutoFit/>
          </a:bodyPr>
          <a:lstStyle/>
          <a:p>
            <a:pPr marL="457200" indent="-457200">
              <a:lnSpc>
                <a:spcPct val="100000"/>
              </a:lnSpc>
              <a:buSzPct val="100000"/>
              <a:buFont typeface="+mj-lt"/>
              <a:buAutoNum type="arabicPeriod"/>
              <a:defRPr sz="1800"/>
            </a:pPr>
            <a:r>
              <a:rPr sz="2400" dirty="0" smtClean="0">
                <a:solidFill>
                  <a:schemeClr val="tx1"/>
                </a:solidFill>
                <a:latin typeface="Helvetica Light"/>
                <a:cs typeface="Helvetica Light"/>
                <a:sym typeface="Arvo"/>
              </a:rPr>
              <a:t>How </a:t>
            </a:r>
            <a:r>
              <a:rPr sz="2400" dirty="0">
                <a:solidFill>
                  <a:schemeClr val="tx1"/>
                </a:solidFill>
                <a:latin typeface="Helvetica Light"/>
                <a:cs typeface="Helvetica Light"/>
                <a:sym typeface="Arvo"/>
              </a:rPr>
              <a:t>do students use space </a:t>
            </a:r>
            <a:r>
              <a:rPr lang="en-US" sz="2400" dirty="0" smtClean="0">
                <a:solidFill>
                  <a:schemeClr val="tx1"/>
                </a:solidFill>
                <a:latin typeface="Helvetica Light"/>
                <a:cs typeface="Helvetica Light"/>
                <a:sym typeface="Arvo"/>
              </a:rPr>
              <a:t>and form </a:t>
            </a:r>
            <a:r>
              <a:rPr sz="2400" dirty="0" smtClean="0">
                <a:solidFill>
                  <a:schemeClr val="tx1"/>
                </a:solidFill>
                <a:latin typeface="Helvetica Light"/>
                <a:cs typeface="Helvetica Light"/>
                <a:sym typeface="Arvo"/>
              </a:rPr>
              <a:t>to </a:t>
            </a:r>
            <a:r>
              <a:rPr sz="2400" dirty="0">
                <a:solidFill>
                  <a:schemeClr val="tx1"/>
                </a:solidFill>
                <a:latin typeface="Helvetica Light"/>
                <a:cs typeface="Helvetica Light"/>
                <a:sym typeface="Arvo"/>
              </a:rPr>
              <a:t>represent </a:t>
            </a:r>
            <a:r>
              <a:rPr sz="2400" dirty="0" smtClean="0">
                <a:solidFill>
                  <a:schemeClr val="tx1"/>
                </a:solidFill>
                <a:latin typeface="Helvetica Light"/>
                <a:cs typeface="Helvetica Light"/>
                <a:sym typeface="Arvo"/>
              </a:rPr>
              <a:t>time</a:t>
            </a:r>
            <a:r>
              <a:rPr lang="en-US" sz="2400" dirty="0" smtClean="0">
                <a:solidFill>
                  <a:schemeClr val="tx1"/>
                </a:solidFill>
                <a:latin typeface="Helvetica Light"/>
                <a:cs typeface="Helvetica Light"/>
                <a:sym typeface="Arvo"/>
              </a:rPr>
              <a:t>-</a:t>
            </a:r>
            <a:r>
              <a:rPr sz="2400" dirty="0" smtClean="0">
                <a:solidFill>
                  <a:schemeClr val="tx1"/>
                </a:solidFill>
                <a:latin typeface="Helvetica Light"/>
                <a:cs typeface="Helvetica Light"/>
                <a:sym typeface="Arvo"/>
              </a:rPr>
              <a:t>use</a:t>
            </a:r>
            <a:r>
              <a:rPr sz="2400" dirty="0">
                <a:solidFill>
                  <a:schemeClr val="tx1"/>
                </a:solidFill>
                <a:latin typeface="Helvetica Light"/>
                <a:cs typeface="Helvetica Light"/>
                <a:sym typeface="Arvo"/>
              </a:rPr>
              <a:t>? </a:t>
            </a:r>
            <a:endParaRPr lang="en-US" sz="2400" dirty="0" smtClean="0">
              <a:solidFill>
                <a:schemeClr val="tx1"/>
              </a:solidFill>
              <a:latin typeface="Helvetica Light"/>
              <a:cs typeface="Helvetica Light"/>
              <a:sym typeface="Arvo"/>
            </a:endParaRPr>
          </a:p>
          <a:p>
            <a:pPr>
              <a:lnSpc>
                <a:spcPct val="100000"/>
              </a:lnSpc>
              <a:buSzPct val="100000"/>
              <a:defRPr sz="1800"/>
            </a:pPr>
            <a:endParaRPr lang="en-US" sz="2400" dirty="0" smtClean="0">
              <a:solidFill>
                <a:schemeClr val="tx1"/>
              </a:solidFill>
              <a:latin typeface="Helvetica Light"/>
              <a:cs typeface="Helvetica Light"/>
              <a:sym typeface="Arvo"/>
            </a:endParaRPr>
          </a:p>
          <a:p>
            <a:pPr marL="457200" indent="-457200">
              <a:lnSpc>
                <a:spcPct val="100000"/>
              </a:lnSpc>
              <a:buSzPct val="100000"/>
              <a:buFont typeface="+mj-lt"/>
              <a:buAutoNum type="arabicPeriod"/>
              <a:defRPr sz="1800"/>
            </a:pPr>
            <a:r>
              <a:rPr lang="en-US" sz="2400" dirty="0" smtClean="0">
                <a:solidFill>
                  <a:schemeClr val="tx1"/>
                </a:solidFill>
                <a:latin typeface="Helvetica Light"/>
                <a:cs typeface="Helvetica Light"/>
              </a:rPr>
              <a:t>What mechanisms </a:t>
            </a:r>
            <a:r>
              <a:rPr lang="en-US" sz="2400" dirty="0">
                <a:solidFill>
                  <a:schemeClr val="tx1"/>
                </a:solidFill>
                <a:latin typeface="Helvetica Light"/>
                <a:cs typeface="Helvetica Light"/>
              </a:rPr>
              <a:t>are used to represent each </a:t>
            </a:r>
            <a:r>
              <a:rPr lang="en-US" sz="2400" dirty="0" smtClean="0">
                <a:solidFill>
                  <a:schemeClr val="tx1"/>
                </a:solidFill>
                <a:latin typeface="Helvetica Light"/>
                <a:cs typeface="Helvetica Light"/>
              </a:rPr>
              <a:t>component? </a:t>
            </a:r>
            <a:br>
              <a:rPr lang="en-US" sz="2400" dirty="0" smtClean="0">
                <a:solidFill>
                  <a:schemeClr val="tx1"/>
                </a:solidFill>
                <a:latin typeface="Helvetica Light"/>
                <a:cs typeface="Helvetica Light"/>
              </a:rPr>
            </a:br>
            <a:r>
              <a:rPr lang="en-US" sz="2400" i="1" dirty="0" smtClean="0">
                <a:solidFill>
                  <a:schemeClr val="tx1"/>
                </a:solidFill>
                <a:latin typeface="Helvetica Light"/>
                <a:cs typeface="Helvetica Light"/>
              </a:rPr>
              <a:t>{ sequence</a:t>
            </a:r>
            <a:r>
              <a:rPr lang="en-US" sz="2400" i="1" dirty="0">
                <a:solidFill>
                  <a:schemeClr val="tx1"/>
                </a:solidFill>
                <a:latin typeface="Helvetica Light"/>
                <a:cs typeface="Helvetica Light"/>
              </a:rPr>
              <a:t>, timing, duration </a:t>
            </a:r>
            <a:r>
              <a:rPr lang="en-US" sz="2400" i="1" dirty="0" smtClean="0">
                <a:solidFill>
                  <a:schemeClr val="tx1"/>
                </a:solidFill>
                <a:latin typeface="Helvetica Light"/>
                <a:cs typeface="Helvetica Light"/>
              </a:rPr>
              <a:t>&amp; frequency </a:t>
            </a:r>
            <a:r>
              <a:rPr lang="en-US" sz="2400" i="1" dirty="0" smtClean="0">
                <a:solidFill>
                  <a:schemeClr val="tx1"/>
                </a:solidFill>
                <a:latin typeface="Helvetica Light"/>
                <a:cs typeface="Helvetica Light"/>
                <a:sym typeface="Arvo"/>
              </a:rPr>
              <a:t>}</a:t>
            </a:r>
            <a:endParaRPr sz="2400" i="1" dirty="0">
              <a:solidFill>
                <a:schemeClr val="tx1"/>
              </a:solidFill>
              <a:latin typeface="Helvetica Light"/>
              <a:cs typeface="Helvetica Light"/>
              <a:sym typeface="Arvo"/>
            </a:endParaRPr>
          </a:p>
        </p:txBody>
      </p:sp>
      <p:sp>
        <p:nvSpPr>
          <p:cNvPr id="5"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a:t>
            </a:r>
            <a:r>
              <a:rPr lang="en-US" dirty="0" smtClean="0"/>
              <a:t>research  </a:t>
            </a:r>
            <a:br>
              <a:rPr lang="en-US" dirty="0" smtClean="0"/>
            </a:br>
            <a:r>
              <a:rPr lang="en-US" dirty="0" smtClean="0"/>
              <a:t>   questions</a:t>
            </a:r>
            <a:endParaRPr lang="en-US" sz="7200" dirty="0"/>
          </a:p>
        </p:txBody>
      </p:sp>
    </p:spTree>
    <p:extLst>
      <p:ext uri="{BB962C8B-B14F-4D97-AF65-F5344CB8AC3E}">
        <p14:creationId xmlns:p14="http://schemas.microsoft.com/office/powerpoint/2010/main" val="3412006995"/>
      </p:ext>
    </p:extLst>
  </p:cSld>
  <p:clrMapOvr>
    <a:masterClrMapping/>
  </p:clrMapOvr>
  <mc:AlternateContent xmlns:mc="http://schemas.openxmlformats.org/markup-compatibility/2006">
    <mc:Choice xmlns:p14="http://schemas.microsoft.com/office/powerpoint/2010/main" Requires="p14">
      <p:transition spd="med" p14:dur="700" advTm="16775">
        <p:fade/>
      </p:transition>
    </mc:Choice>
    <mc:Fallback>
      <p:transition xmlns:p14="http://schemas.microsoft.com/office/powerpoint/2010/main" spd="med" advTm="16775">
        <p:fade/>
      </p:transitio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 name="Shape 1890"/>
          <p:cNvSpPr>
            <a:spLocks noGrp="1"/>
          </p:cNvSpPr>
          <p:nvPr>
            <p:ph type="title"/>
          </p:nvPr>
        </p:nvSpPr>
        <p:spPr>
          <a:prstGeom prst="rect">
            <a:avLst/>
          </a:prstGeom>
        </p:spPr>
        <p:txBody>
          <a:bodyPr/>
          <a:lstStyle/>
          <a:p>
            <a:r>
              <a:rPr lang="en-US" dirty="0" smtClean="0"/>
              <a:t/>
            </a:r>
            <a:br>
              <a:rPr lang="en-US" dirty="0" smtClean="0"/>
            </a:br>
            <a:r>
              <a:rPr lang="en-US" dirty="0"/>
              <a:t/>
            </a:r>
            <a:br>
              <a:rPr lang="en-US" dirty="0"/>
            </a:br>
            <a:r>
              <a:rPr lang="en-US" sz="4000" baseline="0" dirty="0" smtClean="0"/>
              <a:t>visual</a:t>
            </a:r>
            <a:r>
              <a:rPr lang="en-US" baseline="0" dirty="0" smtClean="0"/>
              <a:t/>
            </a:r>
            <a:br>
              <a:rPr lang="en-US" baseline="0" dirty="0" smtClean="0"/>
            </a:br>
            <a:r>
              <a:rPr lang="en-US" baseline="0" dirty="0" smtClean="0"/>
              <a:t>content </a:t>
            </a:r>
            <a:r>
              <a:rPr lang="en-US" sz="4000" baseline="0" dirty="0" smtClean="0"/>
              <a:t>analysis</a:t>
            </a:r>
            <a:r>
              <a:rPr lang="en-US" baseline="0" dirty="0" smtClean="0"/>
              <a:t/>
            </a:r>
            <a:br>
              <a:rPr lang="en-US" baseline="0" dirty="0" smtClean="0"/>
            </a:br>
            <a:r>
              <a:rPr lang="en-US" baseline="0" dirty="0" smtClean="0"/>
              <a:t/>
            </a:r>
            <a:br>
              <a:rPr lang="en-US" baseline="0" dirty="0" smtClean="0"/>
            </a:br>
            <a:r>
              <a:rPr lang="en-US" sz="2400" baseline="0" dirty="0" smtClean="0"/>
              <a:t>{directed approach}</a:t>
            </a:r>
            <a:endParaRPr sz="2400" dirty="0"/>
          </a:p>
        </p:txBody>
      </p:sp>
      <p:pic>
        <p:nvPicPr>
          <p:cNvPr id="1893" name="pasted-image.pdf"/>
          <p:cNvPicPr>
            <a:picLocks noGrp="1" noChangeAspect="1"/>
          </p:cNvPicPr>
          <p:nvPr>
            <p:ph type="pic" idx="14"/>
          </p:nvPr>
        </p:nvPicPr>
        <p:blipFill>
          <a:blip r:embed="rId3">
            <a:extLst/>
          </a:blip>
          <a:srcRect/>
          <a:stretch>
            <a:fillRect/>
          </a:stretch>
        </p:blipFill>
        <p:spPr>
          <a:xfrm>
            <a:off x="4859648" y="3334959"/>
            <a:ext cx="238721" cy="188083"/>
          </a:xfrm>
          <a:prstGeom prst="rect">
            <a:avLst/>
          </a:prstGeom>
        </p:spPr>
      </p:pic>
      <p:sp>
        <p:nvSpPr>
          <p:cNvPr id="1895" name="Shape 1895"/>
          <p:cNvSpPr>
            <a:spLocks noGrp="1"/>
          </p:cNvSpPr>
          <p:nvPr>
            <p:ph type="body" idx="16"/>
          </p:nvPr>
        </p:nvSpPr>
        <p:spPr>
          <a:xfrm>
            <a:off x="5634049" y="1179445"/>
            <a:ext cx="2847815" cy="477425"/>
          </a:xfrm>
          <a:prstGeom prst="rect">
            <a:avLst/>
          </a:prstGeom>
        </p:spPr>
        <p:txBody>
          <a:bodyPr/>
          <a:lstStyle/>
          <a:p>
            <a:r>
              <a:rPr lang="en-US" sz="1400" dirty="0"/>
              <a:t>d</a:t>
            </a:r>
            <a:r>
              <a:rPr lang="en-US" sz="1400" dirty="0" smtClean="0"/>
              <a:t>evelop categories</a:t>
            </a:r>
            <a:endParaRPr sz="1400" dirty="0"/>
          </a:p>
        </p:txBody>
      </p:sp>
      <p:sp>
        <p:nvSpPr>
          <p:cNvPr id="1897" name="Shape 1897"/>
          <p:cNvSpPr>
            <a:spLocks noGrp="1"/>
          </p:cNvSpPr>
          <p:nvPr>
            <p:ph type="body" idx="18"/>
          </p:nvPr>
        </p:nvSpPr>
        <p:spPr>
          <a:xfrm>
            <a:off x="5634049" y="3174800"/>
            <a:ext cx="2847815" cy="477425"/>
          </a:xfrm>
          <a:prstGeom prst="rect">
            <a:avLst/>
          </a:prstGeom>
        </p:spPr>
        <p:txBody>
          <a:bodyPr/>
          <a:lstStyle/>
          <a:p>
            <a:r>
              <a:rPr lang="en-US" sz="1400" dirty="0"/>
              <a:t>g</a:t>
            </a:r>
            <a:r>
              <a:rPr lang="en-US" sz="1400" dirty="0" smtClean="0"/>
              <a:t>ather content</a:t>
            </a:r>
            <a:endParaRPr sz="1400" dirty="0"/>
          </a:p>
        </p:txBody>
      </p:sp>
      <p:sp>
        <p:nvSpPr>
          <p:cNvPr id="1899" name="Shape 1899"/>
          <p:cNvSpPr>
            <a:spLocks noGrp="1"/>
          </p:cNvSpPr>
          <p:nvPr>
            <p:ph type="body" idx="20"/>
          </p:nvPr>
        </p:nvSpPr>
        <p:spPr>
          <a:xfrm>
            <a:off x="5634049" y="5240273"/>
            <a:ext cx="2847815" cy="477425"/>
          </a:xfrm>
          <a:prstGeom prst="rect">
            <a:avLst/>
          </a:prstGeom>
        </p:spPr>
        <p:txBody>
          <a:bodyPr/>
          <a:lstStyle/>
          <a:p>
            <a:r>
              <a:rPr lang="en-US" sz="1400" dirty="0" smtClean="0"/>
              <a:t>iterate coding scheme</a:t>
            </a:r>
          </a:p>
          <a:p>
            <a:r>
              <a:rPr lang="en-US" sz="1400" dirty="0" smtClean="0"/>
              <a:t>rate</a:t>
            </a:r>
          </a:p>
          <a:p>
            <a:r>
              <a:rPr lang="en-US" sz="1400" dirty="0" smtClean="0"/>
              <a:t>assess reliability</a:t>
            </a:r>
          </a:p>
          <a:p>
            <a:endParaRPr sz="1400" dirty="0"/>
          </a:p>
        </p:txBody>
      </p:sp>
      <p:sp>
        <p:nvSpPr>
          <p:cNvPr id="6" name="TextBox 5"/>
          <p:cNvSpPr txBox="1"/>
          <p:nvPr/>
        </p:nvSpPr>
        <p:spPr>
          <a:xfrm>
            <a:off x="659625" y="6198702"/>
            <a:ext cx="1821822"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defTabSz="825500"/>
            <a:r>
              <a:rPr lang="it-IT" sz="1200" dirty="0" smtClean="0"/>
              <a:t>(</a:t>
            </a:r>
            <a:r>
              <a:rPr lang="it-IT" sz="1200" dirty="0" err="1"/>
              <a:t>Hsieh</a:t>
            </a:r>
            <a:r>
              <a:rPr lang="it-IT" sz="1200" dirty="0"/>
              <a:t> &amp; </a:t>
            </a:r>
            <a:r>
              <a:rPr lang="it-IT" sz="1200" dirty="0" err="1"/>
              <a:t>Shannon</a:t>
            </a:r>
            <a:r>
              <a:rPr lang="it-IT" sz="1200" dirty="0"/>
              <a:t>, 2005) </a:t>
            </a:r>
          </a:p>
        </p:txBody>
      </p:sp>
      <p:sp>
        <p:nvSpPr>
          <p:cNvPr id="19" name="Shape 2393"/>
          <p:cNvSpPr/>
          <p:nvPr/>
        </p:nvSpPr>
        <p:spPr>
          <a:xfrm>
            <a:off x="4864629" y="5191373"/>
            <a:ext cx="254256" cy="328052"/>
          </a:xfrm>
          <a:custGeom>
            <a:avLst/>
            <a:gdLst/>
            <a:ahLst/>
            <a:cxnLst>
              <a:cxn ang="0">
                <a:pos x="wd2" y="hd2"/>
              </a:cxn>
              <a:cxn ang="5400000">
                <a:pos x="wd2" y="hd2"/>
              </a:cxn>
              <a:cxn ang="10800000">
                <a:pos x="wd2" y="hd2"/>
              </a:cxn>
              <a:cxn ang="16200000">
                <a:pos x="wd2" y="hd2"/>
              </a:cxn>
            </a:cxnLst>
            <a:rect l="0" t="0" r="r" b="b"/>
            <a:pathLst>
              <a:path w="21600" h="21600" extrusionOk="0">
                <a:moveTo>
                  <a:pt x="21109" y="7364"/>
                </a:moveTo>
                <a:cubicBezTo>
                  <a:pt x="20838" y="7364"/>
                  <a:pt x="20618" y="7584"/>
                  <a:pt x="20618" y="7855"/>
                </a:cubicBezTo>
                <a:lnTo>
                  <a:pt x="20618" y="18655"/>
                </a:lnTo>
                <a:cubicBezTo>
                  <a:pt x="20618" y="19739"/>
                  <a:pt x="19739" y="20618"/>
                  <a:pt x="18655" y="20618"/>
                </a:cubicBezTo>
                <a:lnTo>
                  <a:pt x="2945" y="20618"/>
                </a:lnTo>
                <a:cubicBezTo>
                  <a:pt x="1861" y="20618"/>
                  <a:pt x="982" y="19739"/>
                  <a:pt x="982" y="18655"/>
                </a:cubicBezTo>
                <a:lnTo>
                  <a:pt x="982" y="2945"/>
                </a:lnTo>
                <a:cubicBezTo>
                  <a:pt x="982" y="1861"/>
                  <a:pt x="1861" y="982"/>
                  <a:pt x="2945" y="982"/>
                </a:cubicBezTo>
                <a:lnTo>
                  <a:pt x="13745" y="982"/>
                </a:lnTo>
                <a:cubicBezTo>
                  <a:pt x="14017" y="982"/>
                  <a:pt x="14236" y="762"/>
                  <a:pt x="14236" y="491"/>
                </a:cubicBezTo>
                <a:cubicBezTo>
                  <a:pt x="14236" y="220"/>
                  <a:pt x="14017" y="0"/>
                  <a:pt x="13745" y="0"/>
                </a:cubicBezTo>
                <a:lnTo>
                  <a:pt x="2945" y="0"/>
                </a:lnTo>
                <a:cubicBezTo>
                  <a:pt x="1318" y="0"/>
                  <a:pt x="0" y="1319"/>
                  <a:pt x="0" y="2945"/>
                </a:cubicBezTo>
                <a:lnTo>
                  <a:pt x="0" y="18655"/>
                </a:lnTo>
                <a:cubicBezTo>
                  <a:pt x="0" y="20282"/>
                  <a:pt x="1318" y="21600"/>
                  <a:pt x="2945" y="21600"/>
                </a:cubicBezTo>
                <a:lnTo>
                  <a:pt x="18655" y="21600"/>
                </a:lnTo>
                <a:cubicBezTo>
                  <a:pt x="20282" y="21600"/>
                  <a:pt x="21600" y="20282"/>
                  <a:pt x="21600" y="18655"/>
                </a:cubicBezTo>
                <a:lnTo>
                  <a:pt x="21600" y="7855"/>
                </a:lnTo>
                <a:cubicBezTo>
                  <a:pt x="21600" y="7584"/>
                  <a:pt x="21380" y="7364"/>
                  <a:pt x="21109" y="7364"/>
                </a:cubicBezTo>
                <a:moveTo>
                  <a:pt x="7006" y="12764"/>
                </a:moveTo>
                <a:lnTo>
                  <a:pt x="8836" y="12764"/>
                </a:lnTo>
                <a:lnTo>
                  <a:pt x="8836" y="14594"/>
                </a:lnTo>
                <a:lnTo>
                  <a:pt x="6627" y="14973"/>
                </a:lnTo>
                <a:cubicBezTo>
                  <a:pt x="6627" y="14973"/>
                  <a:pt x="7006" y="12764"/>
                  <a:pt x="7006" y="12764"/>
                </a:cubicBezTo>
                <a:close/>
                <a:moveTo>
                  <a:pt x="16775" y="2742"/>
                </a:moveTo>
                <a:lnTo>
                  <a:pt x="18858" y="4825"/>
                </a:lnTo>
                <a:lnTo>
                  <a:pt x="9818" y="13865"/>
                </a:lnTo>
                <a:lnTo>
                  <a:pt x="9818" y="11782"/>
                </a:lnTo>
                <a:lnTo>
                  <a:pt x="7736" y="11782"/>
                </a:lnTo>
                <a:cubicBezTo>
                  <a:pt x="7736" y="11782"/>
                  <a:pt x="16775" y="2742"/>
                  <a:pt x="16775" y="2742"/>
                </a:cubicBezTo>
                <a:close/>
                <a:moveTo>
                  <a:pt x="18104" y="1414"/>
                </a:moveTo>
                <a:cubicBezTo>
                  <a:pt x="18371" y="1147"/>
                  <a:pt x="18739" y="982"/>
                  <a:pt x="19145" y="982"/>
                </a:cubicBezTo>
                <a:cubicBezTo>
                  <a:pt x="19959" y="982"/>
                  <a:pt x="20618" y="1642"/>
                  <a:pt x="20618" y="2455"/>
                </a:cubicBezTo>
                <a:cubicBezTo>
                  <a:pt x="20618" y="2861"/>
                  <a:pt x="20453" y="3230"/>
                  <a:pt x="20187" y="3496"/>
                </a:cubicBezTo>
                <a:lnTo>
                  <a:pt x="19552" y="4131"/>
                </a:lnTo>
                <a:lnTo>
                  <a:pt x="17469" y="2048"/>
                </a:lnTo>
                <a:cubicBezTo>
                  <a:pt x="17469" y="2048"/>
                  <a:pt x="18104" y="1414"/>
                  <a:pt x="18104" y="1414"/>
                </a:cubicBezTo>
                <a:close/>
                <a:moveTo>
                  <a:pt x="5400" y="16200"/>
                </a:moveTo>
                <a:lnTo>
                  <a:pt x="9590" y="15481"/>
                </a:lnTo>
                <a:lnTo>
                  <a:pt x="20881" y="4190"/>
                </a:lnTo>
                <a:cubicBezTo>
                  <a:pt x="21325" y="3746"/>
                  <a:pt x="21600" y="3133"/>
                  <a:pt x="21600" y="2455"/>
                </a:cubicBezTo>
                <a:cubicBezTo>
                  <a:pt x="21600" y="1099"/>
                  <a:pt x="20501" y="0"/>
                  <a:pt x="19145" y="0"/>
                </a:cubicBezTo>
                <a:cubicBezTo>
                  <a:pt x="18468" y="0"/>
                  <a:pt x="17854" y="275"/>
                  <a:pt x="17410" y="719"/>
                </a:cubicBezTo>
                <a:lnTo>
                  <a:pt x="6119" y="12010"/>
                </a:lnTo>
                <a:cubicBezTo>
                  <a:pt x="6119" y="12010"/>
                  <a:pt x="5400" y="16200"/>
                  <a:pt x="5400" y="16200"/>
                </a:cubicBezTo>
                <a:close/>
              </a:path>
            </a:pathLst>
          </a:custGeom>
          <a:solidFill>
            <a:srgbClr val="53585F"/>
          </a:solidFill>
          <a:ln w="12700">
            <a:miter lim="400000"/>
          </a:ln>
        </p:spPr>
        <p:txBody>
          <a:bodyPr lIns="16002" tIns="16002" rIns="16002" bIns="16002" anchor="ctr"/>
          <a:lstStyle/>
          <a:p>
            <a:pPr algn="ctr" defTabSz="19202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7" name="Shape 2375"/>
          <p:cNvSpPr/>
          <p:nvPr/>
        </p:nvSpPr>
        <p:spPr>
          <a:xfrm>
            <a:off x="4864629" y="1298233"/>
            <a:ext cx="263232" cy="394922"/>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rgbClr val="53585F"/>
          </a:solidFill>
          <a:ln w="12700">
            <a:miter lim="400000"/>
          </a:ln>
        </p:spPr>
        <p:txBody>
          <a:bodyPr lIns="16002" tIns="16002" rIns="16002" bIns="16002" anchor="ctr"/>
          <a:lstStyle/>
          <a:p>
            <a:pPr algn="ctr" defTabSz="19202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28" name="Shape 2589"/>
          <p:cNvSpPr/>
          <p:nvPr/>
        </p:nvSpPr>
        <p:spPr>
          <a:xfrm>
            <a:off x="4845741" y="3259465"/>
            <a:ext cx="294215" cy="361606"/>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solidFill>
            <a:srgbClr val="53585F"/>
          </a:solidFill>
          <a:ln w="12700">
            <a:miter lim="400000"/>
          </a:ln>
        </p:spPr>
        <p:txBody>
          <a:bodyPr lIns="16002" tIns="16002" rIns="16002" bIns="16002" anchor="ctr"/>
          <a:lstStyle/>
          <a:p>
            <a:pPr algn="ctr" defTabSz="192024">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a:p>
        </p:txBody>
      </p:sp>
      <p:sp>
        <p:nvSpPr>
          <p:cNvPr id="46"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method</a:t>
            </a:r>
            <a:endParaRPr lang="en-US" sz="7200" dirty="0"/>
          </a:p>
        </p:txBody>
      </p:sp>
      <p:sp>
        <p:nvSpPr>
          <p:cNvPr id="12" name="Shape 414"/>
          <p:cNvSpPr/>
          <p:nvPr/>
        </p:nvSpPr>
        <p:spPr>
          <a:xfrm>
            <a:off x="5634049" y="5844575"/>
            <a:ext cx="3414701" cy="7489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sz="1400" dirty="0"/>
              <a:t>(space)           </a:t>
            </a:r>
            <a:r>
              <a:rPr sz="1400" dirty="0">
                <a:latin typeface="Harrington"/>
                <a:ea typeface="Harrington"/>
                <a:cs typeface="Harrington"/>
                <a:sym typeface="Harrington"/>
              </a:rPr>
              <a:t>α</a:t>
            </a:r>
            <a:r>
              <a:rPr sz="1400" dirty="0"/>
              <a:t>  =  0.876  </a:t>
            </a:r>
            <a:br>
              <a:rPr sz="1400" dirty="0"/>
            </a:br>
            <a:r>
              <a:rPr sz="1400" dirty="0"/>
              <a:t>(form)              </a:t>
            </a:r>
            <a:r>
              <a:rPr sz="1400" dirty="0">
                <a:latin typeface="Harrington"/>
                <a:ea typeface="Harrington"/>
                <a:cs typeface="Harrington"/>
                <a:sym typeface="Harrington"/>
              </a:rPr>
              <a:t>α</a:t>
            </a:r>
            <a:r>
              <a:rPr sz="1400" dirty="0"/>
              <a:t>  =  1.000     </a:t>
            </a:r>
            <a:br>
              <a:rPr sz="1400" dirty="0"/>
            </a:br>
            <a:r>
              <a:rPr sz="1400" dirty="0"/>
              <a:t>(mechanisms) </a:t>
            </a:r>
            <a:r>
              <a:rPr sz="1400" dirty="0">
                <a:latin typeface="Harrington"/>
                <a:ea typeface="Harrington"/>
                <a:cs typeface="Harrington"/>
                <a:sym typeface="Harrington"/>
              </a:rPr>
              <a:t>α</a:t>
            </a:r>
            <a:r>
              <a:rPr sz="1400" dirty="0"/>
              <a:t>  =  0.972</a:t>
            </a:r>
          </a:p>
        </p:txBody>
      </p:sp>
      <p:sp>
        <p:nvSpPr>
          <p:cNvPr id="2" name="TextBox 1"/>
          <p:cNvSpPr txBox="1"/>
          <p:nvPr/>
        </p:nvSpPr>
        <p:spPr>
          <a:xfrm>
            <a:off x="5634049" y="1621732"/>
            <a:ext cx="3021726"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0000"/>
                </a:solidFill>
                <a:effectLst/>
                <a:uFillTx/>
                <a:sym typeface="Helvetica Light"/>
              </a:rPr>
              <a:t>aligned with research questions</a:t>
            </a:r>
          </a:p>
          <a:p>
            <a:pPr marL="0" marR="0" indent="0" algn="l" defTabSz="825500" rtl="0" fontAlgn="auto" latinLnBrk="0" hangingPunct="0">
              <a:lnSpc>
                <a:spcPct val="100000"/>
              </a:lnSpc>
              <a:spcBef>
                <a:spcPts val="0"/>
              </a:spcBef>
              <a:spcAft>
                <a:spcPts val="0"/>
              </a:spcAft>
              <a:buClrTx/>
              <a:buSzTx/>
              <a:buFontTx/>
              <a:buNone/>
              <a:tabLst/>
            </a:pPr>
            <a:r>
              <a:rPr lang="en-US" sz="1600" dirty="0" smtClean="0"/>
              <a:t>structured by (Tversky, 2011)</a:t>
            </a:r>
            <a:endParaRPr kumimoji="0" lang="en-US" sz="1600" b="0" i="0" u="none" strike="noStrike" cap="none" spc="0" normalizeH="0" baseline="0" dirty="0">
              <a:ln>
                <a:noFill/>
              </a:ln>
              <a:solidFill>
                <a:srgbClr val="000000"/>
              </a:solidFill>
              <a:effectLst/>
              <a:uFillTx/>
              <a:sym typeface="Helvetica Light"/>
            </a:endParaRPr>
          </a:p>
        </p:txBody>
      </p:sp>
      <p:sp>
        <p:nvSpPr>
          <p:cNvPr id="14" name="TextBox 13"/>
          <p:cNvSpPr txBox="1"/>
          <p:nvPr/>
        </p:nvSpPr>
        <p:spPr>
          <a:xfrm>
            <a:off x="5634049" y="3621071"/>
            <a:ext cx="2017761" cy="34881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smtClean="0">
                <a:ln>
                  <a:noFill/>
                </a:ln>
                <a:solidFill>
                  <a:srgbClr val="000000"/>
                </a:solidFill>
                <a:effectLst/>
                <a:uFillTx/>
                <a:sym typeface="Helvetica Light"/>
              </a:rPr>
              <a:t>diagramming activity</a:t>
            </a:r>
            <a:endParaRPr kumimoji="0" lang="en-US" sz="1600" b="0" i="0" u="none" strike="noStrike" cap="none" spc="0" normalizeH="0" baseline="0" dirty="0">
              <a:ln>
                <a:noFill/>
              </a:ln>
              <a:solidFill>
                <a:srgbClr val="000000"/>
              </a:solidFill>
              <a:effectLst/>
              <a:uFillTx/>
              <a:sym typeface="Helvetica Light"/>
            </a:endParaRPr>
          </a:p>
        </p:txBody>
      </p:sp>
    </p:spTree>
    <p:extLst>
      <p:ext uri="{BB962C8B-B14F-4D97-AF65-F5344CB8AC3E}">
        <p14:creationId xmlns:p14="http://schemas.microsoft.com/office/powerpoint/2010/main" val="102898995"/>
      </p:ext>
    </p:extLst>
  </p:cSld>
  <p:clrMapOvr>
    <a:masterClrMapping/>
  </p:clrMapOvr>
  <mc:AlternateContent xmlns:mc="http://schemas.openxmlformats.org/markup-compatibility/2006">
    <mc:Choice xmlns:p14="http://schemas.microsoft.com/office/powerpoint/2010/main" Requires="p14">
      <p:transition spd="med" p14:dur="700" advTm="73116">
        <p:fade/>
      </p:transition>
    </mc:Choice>
    <mc:Fallback>
      <p:transition xmlns:p14="http://schemas.microsoft.com/office/powerpoint/2010/main" spd="med" advTm="73116">
        <p:fade/>
      </p:transitio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274"/>
          <p:cNvGrpSpPr/>
          <p:nvPr/>
        </p:nvGrpSpPr>
        <p:grpSpPr>
          <a:xfrm>
            <a:off x="1122994" y="2276467"/>
            <a:ext cx="6517920" cy="3238583"/>
            <a:chOff x="0" y="0"/>
            <a:chExt cx="9269928" cy="4605983"/>
          </a:xfrm>
        </p:grpSpPr>
        <p:grpSp>
          <p:nvGrpSpPr>
            <p:cNvPr id="19" name="Group 267"/>
            <p:cNvGrpSpPr/>
            <p:nvPr/>
          </p:nvGrpSpPr>
          <p:grpSpPr>
            <a:xfrm>
              <a:off x="0" y="0"/>
              <a:ext cx="9269929" cy="2959112"/>
              <a:chOff x="0" y="0"/>
              <a:chExt cx="9269928" cy="2959111"/>
            </a:xfrm>
          </p:grpSpPr>
          <p:grpSp>
            <p:nvGrpSpPr>
              <p:cNvPr id="26" name="Group 256"/>
              <p:cNvGrpSpPr/>
              <p:nvPr/>
            </p:nvGrpSpPr>
            <p:grpSpPr>
              <a:xfrm>
                <a:off x="8466" y="0"/>
                <a:ext cx="9261463" cy="1371612"/>
                <a:chOff x="0" y="0"/>
                <a:chExt cx="9261462" cy="1371611"/>
              </a:xfrm>
            </p:grpSpPr>
            <p:pic>
              <p:nvPicPr>
                <p:cNvPr id="37" name="pasted-image.png"/>
                <p:cNvPicPr/>
                <p:nvPr/>
              </p:nvPicPr>
              <p:blipFill>
                <a:blip r:embed="rId3">
                  <a:extLst/>
                </a:blip>
                <a:srcRect l="2723" b="5359"/>
                <a:stretch>
                  <a:fillRect/>
                </a:stretch>
              </p:blipFill>
              <p:spPr>
                <a:xfrm>
                  <a:off x="0" y="0"/>
                  <a:ext cx="802856" cy="1371612"/>
                </a:xfrm>
                <a:prstGeom prst="rect">
                  <a:avLst/>
                </a:prstGeom>
                <a:ln w="12700" cap="flat">
                  <a:noFill/>
                  <a:miter lim="400000"/>
                </a:ln>
                <a:effectLst/>
              </p:spPr>
            </p:pic>
            <p:pic>
              <p:nvPicPr>
                <p:cNvPr id="38" name="pasted-image.png"/>
                <p:cNvPicPr/>
                <p:nvPr/>
              </p:nvPicPr>
              <p:blipFill>
                <a:blip r:embed="rId3">
                  <a:extLst/>
                </a:blip>
                <a:srcRect l="2723" b="5359"/>
                <a:stretch>
                  <a:fillRect/>
                </a:stretch>
              </p:blipFill>
              <p:spPr>
                <a:xfrm>
                  <a:off x="939799" y="0"/>
                  <a:ext cx="802857" cy="1371612"/>
                </a:xfrm>
                <a:prstGeom prst="rect">
                  <a:avLst/>
                </a:prstGeom>
                <a:ln w="12700" cap="flat">
                  <a:noFill/>
                  <a:miter lim="400000"/>
                </a:ln>
                <a:effectLst/>
              </p:spPr>
            </p:pic>
            <p:pic>
              <p:nvPicPr>
                <p:cNvPr id="39" name="pasted-image.png"/>
                <p:cNvPicPr/>
                <p:nvPr/>
              </p:nvPicPr>
              <p:blipFill>
                <a:blip r:embed="rId3">
                  <a:extLst/>
                </a:blip>
                <a:srcRect l="2723" b="5359"/>
                <a:stretch>
                  <a:fillRect/>
                </a:stretch>
              </p:blipFill>
              <p:spPr>
                <a:xfrm>
                  <a:off x="1879735" y="0"/>
                  <a:ext cx="802856" cy="1371612"/>
                </a:xfrm>
                <a:prstGeom prst="rect">
                  <a:avLst/>
                </a:prstGeom>
                <a:ln w="12700" cap="flat">
                  <a:noFill/>
                  <a:miter lim="400000"/>
                </a:ln>
                <a:effectLst/>
              </p:spPr>
            </p:pic>
            <p:pic>
              <p:nvPicPr>
                <p:cNvPr id="40" name="pasted-image.png"/>
                <p:cNvPicPr/>
                <p:nvPr/>
              </p:nvPicPr>
              <p:blipFill>
                <a:blip r:embed="rId3">
                  <a:extLst/>
                </a:blip>
                <a:srcRect l="2723" b="5359"/>
                <a:stretch>
                  <a:fillRect/>
                </a:stretch>
              </p:blipFill>
              <p:spPr>
                <a:xfrm>
                  <a:off x="2819535" y="0"/>
                  <a:ext cx="802856" cy="1371612"/>
                </a:xfrm>
                <a:prstGeom prst="rect">
                  <a:avLst/>
                </a:prstGeom>
                <a:ln w="12700" cap="flat">
                  <a:noFill/>
                  <a:miter lim="400000"/>
                </a:ln>
                <a:effectLst/>
              </p:spPr>
            </p:pic>
            <p:pic>
              <p:nvPicPr>
                <p:cNvPr id="41" name="pasted-image.png"/>
                <p:cNvPicPr/>
                <p:nvPr/>
              </p:nvPicPr>
              <p:blipFill>
                <a:blip r:embed="rId3">
                  <a:extLst/>
                </a:blip>
                <a:srcRect l="2723" b="5359"/>
                <a:stretch>
                  <a:fillRect/>
                </a:stretch>
              </p:blipFill>
              <p:spPr>
                <a:xfrm>
                  <a:off x="3759335" y="0"/>
                  <a:ext cx="802856" cy="1371612"/>
                </a:xfrm>
                <a:prstGeom prst="rect">
                  <a:avLst/>
                </a:prstGeom>
                <a:ln w="12700" cap="flat">
                  <a:noFill/>
                  <a:miter lim="400000"/>
                </a:ln>
                <a:effectLst/>
              </p:spPr>
            </p:pic>
            <p:pic>
              <p:nvPicPr>
                <p:cNvPr id="42" name="pasted-image.png"/>
                <p:cNvPicPr/>
                <p:nvPr/>
              </p:nvPicPr>
              <p:blipFill>
                <a:blip r:embed="rId3">
                  <a:extLst/>
                </a:blip>
                <a:srcRect l="2723" b="5359"/>
                <a:stretch>
                  <a:fillRect/>
                </a:stretch>
              </p:blipFill>
              <p:spPr>
                <a:xfrm>
                  <a:off x="4699135" y="0"/>
                  <a:ext cx="802856" cy="1371612"/>
                </a:xfrm>
                <a:prstGeom prst="rect">
                  <a:avLst/>
                </a:prstGeom>
                <a:ln w="12700" cap="flat">
                  <a:noFill/>
                  <a:miter lim="400000"/>
                </a:ln>
                <a:effectLst/>
              </p:spPr>
            </p:pic>
            <p:pic>
              <p:nvPicPr>
                <p:cNvPr id="43" name="pasted-image.png"/>
                <p:cNvPicPr/>
                <p:nvPr/>
              </p:nvPicPr>
              <p:blipFill>
                <a:blip r:embed="rId3">
                  <a:extLst/>
                </a:blip>
                <a:srcRect l="2723" b="5359"/>
                <a:stretch>
                  <a:fillRect/>
                </a:stretch>
              </p:blipFill>
              <p:spPr>
                <a:xfrm>
                  <a:off x="5639071" y="0"/>
                  <a:ext cx="802856" cy="1371612"/>
                </a:xfrm>
                <a:prstGeom prst="rect">
                  <a:avLst/>
                </a:prstGeom>
                <a:ln w="12700" cap="flat">
                  <a:noFill/>
                  <a:miter lim="400000"/>
                </a:ln>
                <a:effectLst/>
              </p:spPr>
            </p:pic>
            <p:pic>
              <p:nvPicPr>
                <p:cNvPr id="44" name="pasted-image.png"/>
                <p:cNvPicPr/>
                <p:nvPr/>
              </p:nvPicPr>
              <p:blipFill>
                <a:blip r:embed="rId3">
                  <a:extLst/>
                </a:blip>
                <a:srcRect l="2723" b="5359"/>
                <a:stretch>
                  <a:fillRect/>
                </a:stretch>
              </p:blipFill>
              <p:spPr>
                <a:xfrm>
                  <a:off x="6578871" y="0"/>
                  <a:ext cx="802856" cy="1371612"/>
                </a:xfrm>
                <a:prstGeom prst="rect">
                  <a:avLst/>
                </a:prstGeom>
                <a:ln w="12700" cap="flat">
                  <a:noFill/>
                  <a:miter lim="400000"/>
                </a:ln>
                <a:effectLst/>
              </p:spPr>
            </p:pic>
            <p:pic>
              <p:nvPicPr>
                <p:cNvPr id="45" name="pasted-image.png"/>
                <p:cNvPicPr/>
                <p:nvPr/>
              </p:nvPicPr>
              <p:blipFill>
                <a:blip r:embed="rId3">
                  <a:extLst/>
                </a:blip>
                <a:srcRect l="2723" b="5359"/>
                <a:stretch>
                  <a:fillRect/>
                </a:stretch>
              </p:blipFill>
              <p:spPr>
                <a:xfrm>
                  <a:off x="7518807" y="0"/>
                  <a:ext cx="802856" cy="1371612"/>
                </a:xfrm>
                <a:prstGeom prst="rect">
                  <a:avLst/>
                </a:prstGeom>
                <a:ln w="12700" cap="flat">
                  <a:noFill/>
                  <a:miter lim="400000"/>
                </a:ln>
                <a:effectLst/>
              </p:spPr>
            </p:pic>
            <p:pic>
              <p:nvPicPr>
                <p:cNvPr id="46" name="pasted-image.png"/>
                <p:cNvPicPr/>
                <p:nvPr/>
              </p:nvPicPr>
              <p:blipFill>
                <a:blip r:embed="rId3">
                  <a:extLst/>
                </a:blip>
                <a:srcRect l="2723" b="5359"/>
                <a:stretch>
                  <a:fillRect/>
                </a:stretch>
              </p:blipFill>
              <p:spPr>
                <a:xfrm>
                  <a:off x="8458607" y="0"/>
                  <a:ext cx="802856" cy="1371612"/>
                </a:xfrm>
                <a:prstGeom prst="rect">
                  <a:avLst/>
                </a:prstGeom>
                <a:ln w="12700" cap="flat">
                  <a:noFill/>
                  <a:miter lim="400000"/>
                </a:ln>
                <a:effectLst/>
              </p:spPr>
            </p:pic>
          </p:grpSp>
          <p:pic>
            <p:nvPicPr>
              <p:cNvPr id="27" name="pasted-image.png"/>
              <p:cNvPicPr/>
              <p:nvPr/>
            </p:nvPicPr>
            <p:blipFill>
              <a:blip r:embed="rId3">
                <a:extLst/>
              </a:blip>
              <a:srcRect l="2723" b="5359"/>
              <a:stretch>
                <a:fillRect/>
              </a:stretch>
            </p:blipFill>
            <p:spPr>
              <a:xfrm>
                <a:off x="0" y="1587500"/>
                <a:ext cx="802856" cy="1371612"/>
              </a:xfrm>
              <a:prstGeom prst="rect">
                <a:avLst/>
              </a:prstGeom>
              <a:ln w="12700" cap="flat">
                <a:noFill/>
                <a:miter lim="400000"/>
              </a:ln>
              <a:effectLst/>
            </p:spPr>
          </p:pic>
          <p:pic>
            <p:nvPicPr>
              <p:cNvPr id="28" name="pasted-image.png"/>
              <p:cNvPicPr/>
              <p:nvPr/>
            </p:nvPicPr>
            <p:blipFill>
              <a:blip r:embed="rId3">
                <a:extLst/>
              </a:blip>
              <a:srcRect l="2723" b="5359"/>
              <a:stretch>
                <a:fillRect/>
              </a:stretch>
            </p:blipFill>
            <p:spPr>
              <a:xfrm>
                <a:off x="939799" y="1587500"/>
                <a:ext cx="802857" cy="1371612"/>
              </a:xfrm>
              <a:prstGeom prst="rect">
                <a:avLst/>
              </a:prstGeom>
              <a:ln w="12700" cap="flat">
                <a:noFill/>
                <a:miter lim="400000"/>
              </a:ln>
              <a:effectLst/>
            </p:spPr>
          </p:pic>
          <p:pic>
            <p:nvPicPr>
              <p:cNvPr id="29" name="pasted-image.png"/>
              <p:cNvPicPr/>
              <p:nvPr/>
            </p:nvPicPr>
            <p:blipFill>
              <a:blip r:embed="rId3">
                <a:extLst/>
              </a:blip>
              <a:srcRect l="2723" b="5359"/>
              <a:stretch>
                <a:fillRect/>
              </a:stretch>
            </p:blipFill>
            <p:spPr>
              <a:xfrm>
                <a:off x="1879735" y="1587500"/>
                <a:ext cx="802857" cy="1371612"/>
              </a:xfrm>
              <a:prstGeom prst="rect">
                <a:avLst/>
              </a:prstGeom>
              <a:ln w="12700" cap="flat">
                <a:noFill/>
                <a:miter lim="400000"/>
              </a:ln>
              <a:effectLst/>
            </p:spPr>
          </p:pic>
          <p:pic>
            <p:nvPicPr>
              <p:cNvPr id="30" name="pasted-image.png"/>
              <p:cNvPicPr/>
              <p:nvPr/>
            </p:nvPicPr>
            <p:blipFill>
              <a:blip r:embed="rId3">
                <a:extLst/>
              </a:blip>
              <a:srcRect l="2723" b="5359"/>
              <a:stretch>
                <a:fillRect/>
              </a:stretch>
            </p:blipFill>
            <p:spPr>
              <a:xfrm>
                <a:off x="2819535" y="1587500"/>
                <a:ext cx="802857" cy="1371612"/>
              </a:xfrm>
              <a:prstGeom prst="rect">
                <a:avLst/>
              </a:prstGeom>
              <a:ln w="12700" cap="flat">
                <a:noFill/>
                <a:miter lim="400000"/>
              </a:ln>
              <a:effectLst/>
            </p:spPr>
          </p:pic>
          <p:pic>
            <p:nvPicPr>
              <p:cNvPr id="31" name="pasted-image.png"/>
              <p:cNvPicPr/>
              <p:nvPr/>
            </p:nvPicPr>
            <p:blipFill>
              <a:blip r:embed="rId3">
                <a:extLst/>
              </a:blip>
              <a:srcRect l="2723" b="5359"/>
              <a:stretch>
                <a:fillRect/>
              </a:stretch>
            </p:blipFill>
            <p:spPr>
              <a:xfrm>
                <a:off x="3759335" y="1587500"/>
                <a:ext cx="802856" cy="1371612"/>
              </a:xfrm>
              <a:prstGeom prst="rect">
                <a:avLst/>
              </a:prstGeom>
              <a:ln w="12700" cap="flat">
                <a:noFill/>
                <a:miter lim="400000"/>
              </a:ln>
              <a:effectLst/>
            </p:spPr>
          </p:pic>
          <p:pic>
            <p:nvPicPr>
              <p:cNvPr id="32" name="pasted-image.png"/>
              <p:cNvPicPr/>
              <p:nvPr/>
            </p:nvPicPr>
            <p:blipFill>
              <a:blip r:embed="rId3">
                <a:extLst/>
              </a:blip>
              <a:srcRect l="2723" b="5359"/>
              <a:stretch>
                <a:fillRect/>
              </a:stretch>
            </p:blipFill>
            <p:spPr>
              <a:xfrm>
                <a:off x="4699135" y="1587500"/>
                <a:ext cx="802856" cy="1371612"/>
              </a:xfrm>
              <a:prstGeom prst="rect">
                <a:avLst/>
              </a:prstGeom>
              <a:ln w="12700" cap="flat">
                <a:noFill/>
                <a:miter lim="400000"/>
              </a:ln>
              <a:effectLst/>
            </p:spPr>
          </p:pic>
          <p:pic>
            <p:nvPicPr>
              <p:cNvPr id="33" name="pasted-image.png"/>
              <p:cNvPicPr/>
              <p:nvPr/>
            </p:nvPicPr>
            <p:blipFill>
              <a:blip r:embed="rId3">
                <a:extLst/>
              </a:blip>
              <a:srcRect l="2723" b="5359"/>
              <a:stretch>
                <a:fillRect/>
              </a:stretch>
            </p:blipFill>
            <p:spPr>
              <a:xfrm>
                <a:off x="5639071" y="1587500"/>
                <a:ext cx="802856" cy="1371612"/>
              </a:xfrm>
              <a:prstGeom prst="rect">
                <a:avLst/>
              </a:prstGeom>
              <a:ln w="12700" cap="flat">
                <a:noFill/>
                <a:miter lim="400000"/>
              </a:ln>
              <a:effectLst/>
            </p:spPr>
          </p:pic>
          <p:pic>
            <p:nvPicPr>
              <p:cNvPr id="34" name="pasted-image.png"/>
              <p:cNvPicPr/>
              <p:nvPr/>
            </p:nvPicPr>
            <p:blipFill>
              <a:blip r:embed="rId3">
                <a:extLst/>
              </a:blip>
              <a:srcRect l="2723" b="5359"/>
              <a:stretch>
                <a:fillRect/>
              </a:stretch>
            </p:blipFill>
            <p:spPr>
              <a:xfrm>
                <a:off x="6578871" y="1587500"/>
                <a:ext cx="802856" cy="1371612"/>
              </a:xfrm>
              <a:prstGeom prst="rect">
                <a:avLst/>
              </a:prstGeom>
              <a:ln w="12700" cap="flat">
                <a:noFill/>
                <a:miter lim="400000"/>
              </a:ln>
              <a:effectLst/>
            </p:spPr>
          </p:pic>
          <p:pic>
            <p:nvPicPr>
              <p:cNvPr id="35" name="pasted-image.png"/>
              <p:cNvPicPr/>
              <p:nvPr/>
            </p:nvPicPr>
            <p:blipFill>
              <a:blip r:embed="rId3">
                <a:extLst/>
              </a:blip>
              <a:srcRect l="2723" b="5359"/>
              <a:stretch>
                <a:fillRect/>
              </a:stretch>
            </p:blipFill>
            <p:spPr>
              <a:xfrm>
                <a:off x="7518807" y="1587500"/>
                <a:ext cx="802856" cy="1371612"/>
              </a:xfrm>
              <a:prstGeom prst="rect">
                <a:avLst/>
              </a:prstGeom>
              <a:ln w="12700" cap="flat">
                <a:noFill/>
                <a:miter lim="400000"/>
              </a:ln>
              <a:effectLst/>
            </p:spPr>
          </p:pic>
          <p:pic>
            <p:nvPicPr>
              <p:cNvPr id="36" name="pasted-image.png"/>
              <p:cNvPicPr/>
              <p:nvPr/>
            </p:nvPicPr>
            <p:blipFill>
              <a:blip r:embed="rId3">
                <a:extLst/>
              </a:blip>
              <a:srcRect l="2723" b="5359"/>
              <a:stretch>
                <a:fillRect/>
              </a:stretch>
            </p:blipFill>
            <p:spPr>
              <a:xfrm>
                <a:off x="8458607" y="1587500"/>
                <a:ext cx="802856" cy="1371612"/>
              </a:xfrm>
              <a:prstGeom prst="rect">
                <a:avLst/>
              </a:prstGeom>
              <a:ln w="12700" cap="flat">
                <a:noFill/>
                <a:miter lim="400000"/>
              </a:ln>
              <a:effectLst/>
            </p:spPr>
          </p:pic>
        </p:grpSp>
        <p:grpSp>
          <p:nvGrpSpPr>
            <p:cNvPr id="20" name="Group 273"/>
            <p:cNvGrpSpPr/>
            <p:nvPr/>
          </p:nvGrpSpPr>
          <p:grpSpPr>
            <a:xfrm>
              <a:off x="16933" y="3234372"/>
              <a:ext cx="4562192" cy="1371612"/>
              <a:chOff x="0" y="0"/>
              <a:chExt cx="4562190" cy="1371611"/>
            </a:xfrm>
          </p:grpSpPr>
          <p:pic>
            <p:nvPicPr>
              <p:cNvPr id="21" name="pasted-image.png"/>
              <p:cNvPicPr/>
              <p:nvPr/>
            </p:nvPicPr>
            <p:blipFill>
              <a:blip r:embed="rId3">
                <a:extLst/>
              </a:blip>
              <a:srcRect l="2723" b="5359"/>
              <a:stretch>
                <a:fillRect/>
              </a:stretch>
            </p:blipFill>
            <p:spPr>
              <a:xfrm>
                <a:off x="0" y="0"/>
                <a:ext cx="802856" cy="1371612"/>
              </a:xfrm>
              <a:prstGeom prst="rect">
                <a:avLst/>
              </a:prstGeom>
              <a:ln w="12700" cap="flat">
                <a:noFill/>
                <a:miter lim="400000"/>
              </a:ln>
              <a:effectLst/>
            </p:spPr>
          </p:pic>
          <p:pic>
            <p:nvPicPr>
              <p:cNvPr id="22" name="pasted-image.png"/>
              <p:cNvPicPr/>
              <p:nvPr/>
            </p:nvPicPr>
            <p:blipFill>
              <a:blip r:embed="rId3">
                <a:extLst/>
              </a:blip>
              <a:srcRect l="2723" b="5359"/>
              <a:stretch>
                <a:fillRect/>
              </a:stretch>
            </p:blipFill>
            <p:spPr>
              <a:xfrm>
                <a:off x="939799" y="0"/>
                <a:ext cx="802857" cy="1371612"/>
              </a:xfrm>
              <a:prstGeom prst="rect">
                <a:avLst/>
              </a:prstGeom>
              <a:ln w="12700" cap="flat">
                <a:noFill/>
                <a:miter lim="400000"/>
              </a:ln>
              <a:effectLst/>
            </p:spPr>
          </p:pic>
          <p:pic>
            <p:nvPicPr>
              <p:cNvPr id="23" name="pasted-image.png"/>
              <p:cNvPicPr/>
              <p:nvPr/>
            </p:nvPicPr>
            <p:blipFill>
              <a:blip r:embed="rId3">
                <a:extLst/>
              </a:blip>
              <a:srcRect l="2723" b="5359"/>
              <a:stretch>
                <a:fillRect/>
              </a:stretch>
            </p:blipFill>
            <p:spPr>
              <a:xfrm>
                <a:off x="1879735" y="0"/>
                <a:ext cx="802857" cy="1371612"/>
              </a:xfrm>
              <a:prstGeom prst="rect">
                <a:avLst/>
              </a:prstGeom>
              <a:ln w="12700" cap="flat">
                <a:noFill/>
                <a:miter lim="400000"/>
              </a:ln>
              <a:effectLst/>
            </p:spPr>
          </p:pic>
          <p:pic>
            <p:nvPicPr>
              <p:cNvPr id="24" name="pasted-image.png"/>
              <p:cNvPicPr/>
              <p:nvPr/>
            </p:nvPicPr>
            <p:blipFill>
              <a:blip r:embed="rId3">
                <a:extLst/>
              </a:blip>
              <a:srcRect l="2723" b="5359"/>
              <a:stretch>
                <a:fillRect/>
              </a:stretch>
            </p:blipFill>
            <p:spPr>
              <a:xfrm>
                <a:off x="2819535" y="0"/>
                <a:ext cx="802857" cy="1371612"/>
              </a:xfrm>
              <a:prstGeom prst="rect">
                <a:avLst/>
              </a:prstGeom>
              <a:ln w="12700" cap="flat">
                <a:noFill/>
                <a:miter lim="400000"/>
              </a:ln>
              <a:effectLst/>
            </p:spPr>
          </p:pic>
          <p:pic>
            <p:nvPicPr>
              <p:cNvPr id="25" name="pasted-image.png"/>
              <p:cNvPicPr/>
              <p:nvPr/>
            </p:nvPicPr>
            <p:blipFill>
              <a:blip r:embed="rId3">
                <a:extLst/>
              </a:blip>
              <a:srcRect l="2723" b="5359"/>
              <a:stretch>
                <a:fillRect/>
              </a:stretch>
            </p:blipFill>
            <p:spPr>
              <a:xfrm>
                <a:off x="3759335" y="0"/>
                <a:ext cx="802856" cy="1371612"/>
              </a:xfrm>
              <a:prstGeom prst="rect">
                <a:avLst/>
              </a:prstGeom>
              <a:ln w="12700" cap="flat">
                <a:noFill/>
                <a:miter lim="400000"/>
              </a:ln>
              <a:effectLst/>
            </p:spPr>
          </p:pic>
        </p:grpSp>
      </p:grpSp>
      <p:grpSp>
        <p:nvGrpSpPr>
          <p:cNvPr id="50" name="Group 305"/>
          <p:cNvGrpSpPr/>
          <p:nvPr/>
        </p:nvGrpSpPr>
        <p:grpSpPr>
          <a:xfrm>
            <a:off x="1263796" y="2626751"/>
            <a:ext cx="6235765" cy="2577933"/>
            <a:chOff x="0" y="0"/>
            <a:chExt cx="8868642" cy="3666393"/>
          </a:xfrm>
        </p:grpSpPr>
        <p:grpSp>
          <p:nvGrpSpPr>
            <p:cNvPr id="51" name="Group 298"/>
            <p:cNvGrpSpPr/>
            <p:nvPr/>
          </p:nvGrpSpPr>
          <p:grpSpPr>
            <a:xfrm>
              <a:off x="0" y="0"/>
              <a:ext cx="8868643" cy="2020410"/>
              <a:chOff x="0" y="0"/>
              <a:chExt cx="8868642" cy="2020409"/>
            </a:xfrm>
          </p:grpSpPr>
          <p:sp>
            <p:nvSpPr>
              <p:cNvPr id="58" name="Shape 278"/>
              <p:cNvSpPr/>
              <p:nvPr/>
            </p:nvSpPr>
            <p:spPr>
              <a:xfrm>
                <a:off x="8466" y="5905"/>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9" name="Shape 279"/>
              <p:cNvSpPr/>
              <p:nvPr/>
            </p:nvSpPr>
            <p:spPr>
              <a:xfrm>
                <a:off x="948266" y="0"/>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0" name="Shape 280"/>
              <p:cNvSpPr/>
              <p:nvPr/>
            </p:nvSpPr>
            <p:spPr>
              <a:xfrm>
                <a:off x="1888202" y="5905"/>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1" name="Shape 281"/>
              <p:cNvSpPr/>
              <p:nvPr/>
            </p:nvSpPr>
            <p:spPr>
              <a:xfrm>
                <a:off x="2828002" y="5905"/>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2" name="Shape 282"/>
              <p:cNvSpPr/>
              <p:nvPr/>
            </p:nvSpPr>
            <p:spPr>
              <a:xfrm>
                <a:off x="3767802" y="5905"/>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3" name="Shape 283"/>
              <p:cNvSpPr/>
              <p:nvPr/>
            </p:nvSpPr>
            <p:spPr>
              <a:xfrm>
                <a:off x="4707602" y="0"/>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4" name="Shape 284"/>
              <p:cNvSpPr/>
              <p:nvPr/>
            </p:nvSpPr>
            <p:spPr>
              <a:xfrm>
                <a:off x="5647538" y="6794"/>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5" name="Shape 285"/>
              <p:cNvSpPr/>
              <p:nvPr/>
            </p:nvSpPr>
            <p:spPr>
              <a:xfrm>
                <a:off x="6587338" y="6794"/>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6" name="Shape 286"/>
              <p:cNvSpPr/>
              <p:nvPr/>
            </p:nvSpPr>
            <p:spPr>
              <a:xfrm>
                <a:off x="7527273" y="6794"/>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7" name="Shape 287"/>
              <p:cNvSpPr/>
              <p:nvPr/>
            </p:nvSpPr>
            <p:spPr>
              <a:xfrm>
                <a:off x="8467073" y="6794"/>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8" name="Shape 288"/>
              <p:cNvSpPr/>
              <p:nvPr/>
            </p:nvSpPr>
            <p:spPr>
              <a:xfrm>
                <a:off x="0" y="1593405"/>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69" name="Shape 289"/>
              <p:cNvSpPr/>
              <p:nvPr/>
            </p:nvSpPr>
            <p:spPr>
              <a:xfrm>
                <a:off x="939800" y="1587500"/>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0" name="Shape 290"/>
              <p:cNvSpPr/>
              <p:nvPr/>
            </p:nvSpPr>
            <p:spPr>
              <a:xfrm>
                <a:off x="1879735" y="1593405"/>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1" name="Shape 291"/>
              <p:cNvSpPr/>
              <p:nvPr/>
            </p:nvSpPr>
            <p:spPr>
              <a:xfrm>
                <a:off x="2819535" y="1593405"/>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2" name="Shape 292"/>
              <p:cNvSpPr/>
              <p:nvPr/>
            </p:nvSpPr>
            <p:spPr>
              <a:xfrm>
                <a:off x="3759336" y="1593405"/>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3" name="Shape 293"/>
              <p:cNvSpPr/>
              <p:nvPr/>
            </p:nvSpPr>
            <p:spPr>
              <a:xfrm>
                <a:off x="4699136" y="1587500"/>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4" name="Shape 294"/>
              <p:cNvSpPr/>
              <p:nvPr/>
            </p:nvSpPr>
            <p:spPr>
              <a:xfrm>
                <a:off x="5639071" y="1594294"/>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5" name="Shape 295"/>
              <p:cNvSpPr/>
              <p:nvPr/>
            </p:nvSpPr>
            <p:spPr>
              <a:xfrm>
                <a:off x="6578871" y="1594294"/>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6" name="Shape 296"/>
              <p:cNvSpPr/>
              <p:nvPr/>
            </p:nvSpPr>
            <p:spPr>
              <a:xfrm>
                <a:off x="7518806" y="1594294"/>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77" name="Shape 297"/>
              <p:cNvSpPr/>
              <p:nvPr/>
            </p:nvSpPr>
            <p:spPr>
              <a:xfrm>
                <a:off x="8458606" y="1594294"/>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nvGrpSpPr>
            <p:cNvPr id="52" name="Group 304"/>
            <p:cNvGrpSpPr/>
            <p:nvPr/>
          </p:nvGrpSpPr>
          <p:grpSpPr>
            <a:xfrm>
              <a:off x="16933" y="3234372"/>
              <a:ext cx="4160905" cy="432022"/>
              <a:chOff x="0" y="0"/>
              <a:chExt cx="4160904" cy="432020"/>
            </a:xfrm>
          </p:grpSpPr>
          <p:sp>
            <p:nvSpPr>
              <p:cNvPr id="53" name="Shape 299"/>
              <p:cNvSpPr/>
              <p:nvPr/>
            </p:nvSpPr>
            <p:spPr>
              <a:xfrm>
                <a:off x="0" y="5905"/>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4" name="Shape 300"/>
              <p:cNvSpPr/>
              <p:nvPr/>
            </p:nvSpPr>
            <p:spPr>
              <a:xfrm>
                <a:off x="939800" y="0"/>
                <a:ext cx="401569"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5" name="Shape 301"/>
              <p:cNvSpPr/>
              <p:nvPr/>
            </p:nvSpPr>
            <p:spPr>
              <a:xfrm>
                <a:off x="1879735" y="5905"/>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51A7F9">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6" name="Shape 302"/>
              <p:cNvSpPr/>
              <p:nvPr/>
            </p:nvSpPr>
            <p:spPr>
              <a:xfrm>
                <a:off x="2819535" y="5905"/>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51A7F9">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sp>
            <p:nvSpPr>
              <p:cNvPr id="57" name="Shape 303"/>
              <p:cNvSpPr/>
              <p:nvPr/>
            </p:nvSpPr>
            <p:spPr>
              <a:xfrm>
                <a:off x="3759335" y="5905"/>
                <a:ext cx="401570" cy="426116"/>
              </a:xfrm>
              <a:custGeom>
                <a:avLst/>
                <a:gdLst/>
                <a:ahLst/>
                <a:cxnLst>
                  <a:cxn ang="0">
                    <a:pos x="wd2" y="hd2"/>
                  </a:cxn>
                  <a:cxn ang="5400000">
                    <a:pos x="wd2" y="hd2"/>
                  </a:cxn>
                  <a:cxn ang="10800000">
                    <a:pos x="wd2" y="hd2"/>
                  </a:cxn>
                  <a:cxn ang="16200000">
                    <a:pos x="wd2" y="hd2"/>
                  </a:cxn>
                </a:cxnLst>
                <a:rect l="0" t="0" r="r" b="b"/>
                <a:pathLst>
                  <a:path w="21600" h="21600"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51A7F9">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endParaRPr/>
              </a:p>
            </p:txBody>
          </p:sp>
        </p:grpSp>
      </p:grpSp>
      <p:sp>
        <p:nvSpPr>
          <p:cNvPr id="78" name="Shape 306"/>
          <p:cNvSpPr/>
          <p:nvPr/>
        </p:nvSpPr>
        <p:spPr>
          <a:xfrm>
            <a:off x="1122994" y="1474839"/>
            <a:ext cx="4629443" cy="456852"/>
          </a:xfrm>
          <a:prstGeom prst="rect">
            <a:avLst/>
          </a:prstGeom>
          <a:ln w="12700">
            <a:miter lim="400000"/>
          </a:ln>
          <a:extLst>
            <a:ext uri="{C572A759-6A51-4108-AA02-DFA0A04FC94B}">
              <ma14:wrappingTextBoxFlag xmlns:ma14="http://schemas.microsoft.com/office/mac/drawingml/2011/main" val="1"/>
            </a:ext>
          </a:extLst>
        </p:spPr>
        <p:txBody>
          <a:bodyPr wrap="none" lIns="35717" tIns="35717" rIns="35717" bIns="35717" anchor="ctr">
            <a:spAutoFit/>
          </a:bodyPr>
          <a:lstStyle/>
          <a:p>
            <a:pPr lvl="0">
              <a:defRPr sz="1800"/>
            </a:pPr>
            <a:r>
              <a:rPr sz="2500" dirty="0"/>
              <a:t>n = 25 (22 f, 3 m)   Median = 23</a:t>
            </a:r>
          </a:p>
        </p:txBody>
      </p:sp>
      <p:grpSp>
        <p:nvGrpSpPr>
          <p:cNvPr id="79" name="Group 332"/>
          <p:cNvGrpSpPr/>
          <p:nvPr/>
        </p:nvGrpSpPr>
        <p:grpSpPr>
          <a:xfrm>
            <a:off x="1130049" y="2128615"/>
            <a:ext cx="6356505" cy="2804597"/>
            <a:chOff x="0" y="0"/>
            <a:chExt cx="8986188" cy="3777808"/>
          </a:xfrm>
        </p:grpSpPr>
        <p:pic>
          <p:nvPicPr>
            <p:cNvPr id="80" name="pasted-image.png"/>
            <p:cNvPicPr/>
            <p:nvPr/>
          </p:nvPicPr>
          <p:blipFill>
            <a:blip r:embed="rId4">
              <a:extLst/>
            </a:blip>
            <a:stretch>
              <a:fillRect/>
            </a:stretch>
          </p:blipFill>
          <p:spPr>
            <a:xfrm>
              <a:off x="8427387" y="0"/>
              <a:ext cx="558801" cy="647701"/>
            </a:xfrm>
            <a:prstGeom prst="rect">
              <a:avLst/>
            </a:prstGeom>
            <a:ln w="12700" cap="flat">
              <a:noFill/>
              <a:miter lim="400000"/>
            </a:ln>
            <a:effectLst/>
          </p:spPr>
        </p:pic>
        <p:pic>
          <p:nvPicPr>
            <p:cNvPr id="81" name="pasted-image.png"/>
            <p:cNvPicPr/>
            <p:nvPr/>
          </p:nvPicPr>
          <p:blipFill>
            <a:blip r:embed="rId4">
              <a:extLst/>
            </a:blip>
            <a:stretch>
              <a:fillRect/>
            </a:stretch>
          </p:blipFill>
          <p:spPr>
            <a:xfrm>
              <a:off x="7475094" y="0"/>
              <a:ext cx="558801" cy="647701"/>
            </a:xfrm>
            <a:prstGeom prst="rect">
              <a:avLst/>
            </a:prstGeom>
            <a:ln w="12700" cap="flat">
              <a:noFill/>
              <a:miter lim="400000"/>
            </a:ln>
            <a:effectLst/>
          </p:spPr>
        </p:pic>
        <p:pic>
          <p:nvPicPr>
            <p:cNvPr id="82" name="pasted-image.png"/>
            <p:cNvPicPr/>
            <p:nvPr/>
          </p:nvPicPr>
          <p:blipFill>
            <a:blip r:embed="rId4">
              <a:extLst/>
            </a:blip>
            <a:stretch>
              <a:fillRect/>
            </a:stretch>
          </p:blipFill>
          <p:spPr>
            <a:xfrm>
              <a:off x="6522802" y="0"/>
              <a:ext cx="558801" cy="647701"/>
            </a:xfrm>
            <a:prstGeom prst="rect">
              <a:avLst/>
            </a:prstGeom>
            <a:ln w="12700" cap="flat">
              <a:noFill/>
              <a:miter lim="400000"/>
            </a:ln>
            <a:effectLst/>
          </p:spPr>
        </p:pic>
        <p:pic>
          <p:nvPicPr>
            <p:cNvPr id="83" name="pasted-image.png"/>
            <p:cNvPicPr/>
            <p:nvPr/>
          </p:nvPicPr>
          <p:blipFill>
            <a:blip r:embed="rId4">
              <a:extLst/>
            </a:blip>
            <a:stretch>
              <a:fillRect/>
            </a:stretch>
          </p:blipFill>
          <p:spPr>
            <a:xfrm>
              <a:off x="5570510" y="0"/>
              <a:ext cx="558801" cy="647701"/>
            </a:xfrm>
            <a:prstGeom prst="rect">
              <a:avLst/>
            </a:prstGeom>
            <a:ln w="12700" cap="flat">
              <a:noFill/>
              <a:miter lim="400000"/>
            </a:ln>
            <a:effectLst/>
          </p:spPr>
        </p:pic>
        <p:pic>
          <p:nvPicPr>
            <p:cNvPr id="84" name="pasted-image.png"/>
            <p:cNvPicPr/>
            <p:nvPr/>
          </p:nvPicPr>
          <p:blipFill>
            <a:blip r:embed="rId4">
              <a:extLst/>
            </a:blip>
            <a:stretch>
              <a:fillRect/>
            </a:stretch>
          </p:blipFill>
          <p:spPr>
            <a:xfrm>
              <a:off x="4643618" y="0"/>
              <a:ext cx="558801" cy="647701"/>
            </a:xfrm>
            <a:prstGeom prst="rect">
              <a:avLst/>
            </a:prstGeom>
            <a:ln w="12700" cap="flat">
              <a:noFill/>
              <a:miter lim="400000"/>
            </a:ln>
            <a:effectLst/>
          </p:spPr>
        </p:pic>
        <p:pic>
          <p:nvPicPr>
            <p:cNvPr id="85" name="pasted-image.png"/>
            <p:cNvPicPr/>
            <p:nvPr/>
          </p:nvPicPr>
          <p:blipFill>
            <a:blip r:embed="rId4">
              <a:extLst/>
            </a:blip>
            <a:stretch>
              <a:fillRect/>
            </a:stretch>
          </p:blipFill>
          <p:spPr>
            <a:xfrm>
              <a:off x="3704026" y="0"/>
              <a:ext cx="558801" cy="647701"/>
            </a:xfrm>
            <a:prstGeom prst="rect">
              <a:avLst/>
            </a:prstGeom>
            <a:ln w="12700" cap="flat">
              <a:noFill/>
              <a:miter lim="400000"/>
            </a:ln>
            <a:effectLst/>
          </p:spPr>
        </p:pic>
        <p:pic>
          <p:nvPicPr>
            <p:cNvPr id="86" name="pasted-image.png"/>
            <p:cNvPicPr/>
            <p:nvPr/>
          </p:nvPicPr>
          <p:blipFill>
            <a:blip r:embed="rId4">
              <a:extLst/>
            </a:blip>
            <a:stretch>
              <a:fillRect/>
            </a:stretch>
          </p:blipFill>
          <p:spPr>
            <a:xfrm>
              <a:off x="2739034" y="0"/>
              <a:ext cx="558801" cy="647701"/>
            </a:xfrm>
            <a:prstGeom prst="rect">
              <a:avLst/>
            </a:prstGeom>
            <a:ln w="12700" cap="flat">
              <a:noFill/>
              <a:miter lim="400000"/>
            </a:ln>
            <a:effectLst/>
          </p:spPr>
        </p:pic>
        <p:pic>
          <p:nvPicPr>
            <p:cNvPr id="87" name="pasted-image.png"/>
            <p:cNvPicPr/>
            <p:nvPr/>
          </p:nvPicPr>
          <p:blipFill>
            <a:blip r:embed="rId4">
              <a:extLst/>
            </a:blip>
            <a:stretch>
              <a:fillRect/>
            </a:stretch>
          </p:blipFill>
          <p:spPr>
            <a:xfrm>
              <a:off x="1799442" y="0"/>
              <a:ext cx="558801" cy="647701"/>
            </a:xfrm>
            <a:prstGeom prst="rect">
              <a:avLst/>
            </a:prstGeom>
            <a:ln w="12700" cap="flat">
              <a:noFill/>
              <a:miter lim="400000"/>
            </a:ln>
            <a:effectLst/>
          </p:spPr>
        </p:pic>
        <p:pic>
          <p:nvPicPr>
            <p:cNvPr id="88" name="pasted-image.png"/>
            <p:cNvPicPr/>
            <p:nvPr/>
          </p:nvPicPr>
          <p:blipFill>
            <a:blip r:embed="rId4">
              <a:extLst/>
            </a:blip>
            <a:stretch>
              <a:fillRect/>
            </a:stretch>
          </p:blipFill>
          <p:spPr>
            <a:xfrm>
              <a:off x="959370" y="0"/>
              <a:ext cx="558801" cy="647701"/>
            </a:xfrm>
            <a:prstGeom prst="rect">
              <a:avLst/>
            </a:prstGeom>
            <a:ln w="12700" cap="flat">
              <a:noFill/>
              <a:miter lim="400000"/>
            </a:ln>
            <a:effectLst/>
          </p:spPr>
        </p:pic>
        <p:pic>
          <p:nvPicPr>
            <p:cNvPr id="89" name="pasted-image.png"/>
            <p:cNvPicPr/>
            <p:nvPr/>
          </p:nvPicPr>
          <p:blipFill>
            <a:blip r:embed="rId4">
              <a:extLst/>
            </a:blip>
            <a:stretch>
              <a:fillRect/>
            </a:stretch>
          </p:blipFill>
          <p:spPr>
            <a:xfrm>
              <a:off x="0" y="0"/>
              <a:ext cx="558800" cy="647700"/>
            </a:xfrm>
            <a:prstGeom prst="rect">
              <a:avLst/>
            </a:prstGeom>
            <a:ln w="12700" cap="flat">
              <a:noFill/>
              <a:miter lim="400000"/>
            </a:ln>
            <a:effectLst/>
          </p:spPr>
        </p:pic>
        <p:pic>
          <p:nvPicPr>
            <p:cNvPr id="90" name="pasted-image.png"/>
            <p:cNvPicPr/>
            <p:nvPr/>
          </p:nvPicPr>
          <p:blipFill>
            <a:blip r:embed="rId4">
              <a:extLst/>
            </a:blip>
            <a:stretch>
              <a:fillRect/>
            </a:stretch>
          </p:blipFill>
          <p:spPr>
            <a:xfrm>
              <a:off x="0" y="1491981"/>
              <a:ext cx="558801" cy="647701"/>
            </a:xfrm>
            <a:prstGeom prst="rect">
              <a:avLst/>
            </a:prstGeom>
            <a:ln w="12700" cap="flat">
              <a:noFill/>
              <a:miter lim="400000"/>
            </a:ln>
            <a:effectLst/>
          </p:spPr>
        </p:pic>
        <p:pic>
          <p:nvPicPr>
            <p:cNvPr id="91" name="pasted-image.png"/>
            <p:cNvPicPr/>
            <p:nvPr/>
          </p:nvPicPr>
          <p:blipFill>
            <a:blip r:embed="rId4">
              <a:extLst/>
            </a:blip>
            <a:stretch>
              <a:fillRect/>
            </a:stretch>
          </p:blipFill>
          <p:spPr>
            <a:xfrm>
              <a:off x="959370" y="1491984"/>
              <a:ext cx="558801" cy="647701"/>
            </a:xfrm>
            <a:prstGeom prst="rect">
              <a:avLst/>
            </a:prstGeom>
            <a:ln w="12700" cap="flat">
              <a:noFill/>
              <a:miter lim="400000"/>
            </a:ln>
            <a:effectLst/>
          </p:spPr>
        </p:pic>
        <p:pic>
          <p:nvPicPr>
            <p:cNvPr id="92" name="pasted-image.png"/>
            <p:cNvPicPr/>
            <p:nvPr/>
          </p:nvPicPr>
          <p:blipFill>
            <a:blip r:embed="rId4">
              <a:extLst/>
            </a:blip>
            <a:stretch>
              <a:fillRect/>
            </a:stretch>
          </p:blipFill>
          <p:spPr>
            <a:xfrm>
              <a:off x="1893341" y="1491984"/>
              <a:ext cx="558801" cy="647701"/>
            </a:xfrm>
            <a:prstGeom prst="rect">
              <a:avLst/>
            </a:prstGeom>
            <a:ln w="12700" cap="flat">
              <a:noFill/>
              <a:miter lim="400000"/>
            </a:ln>
            <a:effectLst/>
          </p:spPr>
        </p:pic>
        <p:pic>
          <p:nvPicPr>
            <p:cNvPr id="93" name="pasted-image.png"/>
            <p:cNvPicPr/>
            <p:nvPr/>
          </p:nvPicPr>
          <p:blipFill>
            <a:blip r:embed="rId4">
              <a:extLst/>
            </a:blip>
            <a:stretch>
              <a:fillRect/>
            </a:stretch>
          </p:blipFill>
          <p:spPr>
            <a:xfrm>
              <a:off x="2713634" y="1491984"/>
              <a:ext cx="558801" cy="647701"/>
            </a:xfrm>
            <a:prstGeom prst="rect">
              <a:avLst/>
            </a:prstGeom>
            <a:ln w="12700" cap="flat">
              <a:noFill/>
              <a:miter lim="400000"/>
            </a:ln>
            <a:effectLst/>
          </p:spPr>
        </p:pic>
        <p:pic>
          <p:nvPicPr>
            <p:cNvPr id="94" name="pasted-image.png"/>
            <p:cNvPicPr/>
            <p:nvPr/>
          </p:nvPicPr>
          <p:blipFill>
            <a:blip r:embed="rId4">
              <a:extLst/>
            </a:blip>
            <a:stretch>
              <a:fillRect/>
            </a:stretch>
          </p:blipFill>
          <p:spPr>
            <a:xfrm>
              <a:off x="3716726" y="1491984"/>
              <a:ext cx="558801" cy="647701"/>
            </a:xfrm>
            <a:prstGeom prst="rect">
              <a:avLst/>
            </a:prstGeom>
            <a:ln w="12700" cap="flat">
              <a:noFill/>
              <a:miter lim="400000"/>
            </a:ln>
            <a:effectLst/>
          </p:spPr>
        </p:pic>
        <p:pic>
          <p:nvPicPr>
            <p:cNvPr id="95" name="pasted-image.png"/>
            <p:cNvPicPr/>
            <p:nvPr/>
          </p:nvPicPr>
          <p:blipFill>
            <a:blip r:embed="rId4">
              <a:extLst/>
            </a:blip>
            <a:stretch>
              <a:fillRect/>
            </a:stretch>
          </p:blipFill>
          <p:spPr>
            <a:xfrm>
              <a:off x="4656318" y="1491984"/>
              <a:ext cx="558801" cy="647701"/>
            </a:xfrm>
            <a:prstGeom prst="rect">
              <a:avLst/>
            </a:prstGeom>
            <a:ln w="12700" cap="flat">
              <a:noFill/>
              <a:miter lim="400000"/>
            </a:ln>
            <a:effectLst/>
          </p:spPr>
        </p:pic>
        <p:pic>
          <p:nvPicPr>
            <p:cNvPr id="96" name="pasted-image.png"/>
            <p:cNvPicPr/>
            <p:nvPr/>
          </p:nvPicPr>
          <p:blipFill>
            <a:blip r:embed="rId4">
              <a:extLst/>
            </a:blip>
            <a:stretch>
              <a:fillRect/>
            </a:stretch>
          </p:blipFill>
          <p:spPr>
            <a:xfrm>
              <a:off x="5570510" y="1491984"/>
              <a:ext cx="558801" cy="647701"/>
            </a:xfrm>
            <a:prstGeom prst="rect">
              <a:avLst/>
            </a:prstGeom>
            <a:ln w="12700" cap="flat">
              <a:noFill/>
              <a:miter lim="400000"/>
            </a:ln>
            <a:effectLst/>
          </p:spPr>
        </p:pic>
        <p:pic>
          <p:nvPicPr>
            <p:cNvPr id="97" name="pasted-image.png"/>
            <p:cNvPicPr/>
            <p:nvPr/>
          </p:nvPicPr>
          <p:blipFill>
            <a:blip r:embed="rId4">
              <a:extLst/>
            </a:blip>
            <a:stretch>
              <a:fillRect/>
            </a:stretch>
          </p:blipFill>
          <p:spPr>
            <a:xfrm>
              <a:off x="6522802" y="1491984"/>
              <a:ext cx="558801" cy="647701"/>
            </a:xfrm>
            <a:prstGeom prst="rect">
              <a:avLst/>
            </a:prstGeom>
            <a:ln w="12700" cap="flat">
              <a:noFill/>
              <a:miter lim="400000"/>
            </a:ln>
            <a:effectLst/>
          </p:spPr>
        </p:pic>
        <p:pic>
          <p:nvPicPr>
            <p:cNvPr id="98" name="pasted-image.png"/>
            <p:cNvPicPr/>
            <p:nvPr/>
          </p:nvPicPr>
          <p:blipFill>
            <a:blip r:embed="rId4">
              <a:extLst/>
            </a:blip>
            <a:stretch>
              <a:fillRect/>
            </a:stretch>
          </p:blipFill>
          <p:spPr>
            <a:xfrm>
              <a:off x="7475094" y="1491984"/>
              <a:ext cx="558801" cy="647701"/>
            </a:xfrm>
            <a:prstGeom prst="rect">
              <a:avLst/>
            </a:prstGeom>
            <a:ln w="12700" cap="flat">
              <a:noFill/>
              <a:miter lim="400000"/>
            </a:ln>
            <a:effectLst/>
          </p:spPr>
        </p:pic>
        <p:pic>
          <p:nvPicPr>
            <p:cNvPr id="99" name="pasted-image.png"/>
            <p:cNvPicPr/>
            <p:nvPr/>
          </p:nvPicPr>
          <p:blipFill>
            <a:blip r:embed="rId4">
              <a:extLst/>
            </a:blip>
            <a:stretch>
              <a:fillRect/>
            </a:stretch>
          </p:blipFill>
          <p:spPr>
            <a:xfrm>
              <a:off x="8427387" y="1491984"/>
              <a:ext cx="558801" cy="647701"/>
            </a:xfrm>
            <a:prstGeom prst="rect">
              <a:avLst/>
            </a:prstGeom>
            <a:ln w="12700" cap="flat">
              <a:noFill/>
              <a:miter lim="400000"/>
            </a:ln>
            <a:effectLst/>
          </p:spPr>
        </p:pic>
        <p:pic>
          <p:nvPicPr>
            <p:cNvPr id="100" name="pasted-image.png"/>
            <p:cNvPicPr/>
            <p:nvPr/>
          </p:nvPicPr>
          <p:blipFill>
            <a:blip r:embed="rId4">
              <a:extLst/>
            </a:blip>
            <a:stretch>
              <a:fillRect/>
            </a:stretch>
          </p:blipFill>
          <p:spPr>
            <a:xfrm>
              <a:off x="0" y="3098015"/>
              <a:ext cx="558801" cy="647701"/>
            </a:xfrm>
            <a:prstGeom prst="rect">
              <a:avLst/>
            </a:prstGeom>
            <a:ln w="12700" cap="flat">
              <a:noFill/>
              <a:miter lim="400000"/>
            </a:ln>
            <a:effectLst/>
          </p:spPr>
        </p:pic>
        <p:pic>
          <p:nvPicPr>
            <p:cNvPr id="101" name="pasted-image.png"/>
            <p:cNvPicPr/>
            <p:nvPr/>
          </p:nvPicPr>
          <p:blipFill>
            <a:blip r:embed="rId4">
              <a:extLst/>
            </a:blip>
            <a:stretch>
              <a:fillRect/>
            </a:stretch>
          </p:blipFill>
          <p:spPr>
            <a:xfrm>
              <a:off x="921270" y="3117409"/>
              <a:ext cx="558801" cy="647701"/>
            </a:xfrm>
            <a:prstGeom prst="rect">
              <a:avLst/>
            </a:prstGeom>
            <a:ln w="12700" cap="flat">
              <a:noFill/>
              <a:miter lim="400000"/>
            </a:ln>
            <a:effectLst/>
          </p:spPr>
        </p:pic>
        <p:pic>
          <p:nvPicPr>
            <p:cNvPr id="102" name="pasted-image.png"/>
            <p:cNvPicPr/>
            <p:nvPr/>
          </p:nvPicPr>
          <p:blipFill>
            <a:blip r:embed="rId4">
              <a:extLst/>
            </a:blip>
            <a:stretch>
              <a:fillRect/>
            </a:stretch>
          </p:blipFill>
          <p:spPr>
            <a:xfrm>
              <a:off x="1893341" y="3098015"/>
              <a:ext cx="558801" cy="647701"/>
            </a:xfrm>
            <a:prstGeom prst="rect">
              <a:avLst/>
            </a:prstGeom>
            <a:ln w="12700" cap="flat">
              <a:noFill/>
              <a:miter lim="400000"/>
            </a:ln>
            <a:effectLst/>
          </p:spPr>
        </p:pic>
        <p:pic>
          <p:nvPicPr>
            <p:cNvPr id="103" name="pasted-image.png"/>
            <p:cNvPicPr/>
            <p:nvPr/>
          </p:nvPicPr>
          <p:blipFill>
            <a:blip r:embed="rId4">
              <a:extLst/>
            </a:blip>
            <a:stretch>
              <a:fillRect/>
            </a:stretch>
          </p:blipFill>
          <p:spPr>
            <a:xfrm>
              <a:off x="2827311" y="3130107"/>
              <a:ext cx="558801" cy="647701"/>
            </a:xfrm>
            <a:prstGeom prst="rect">
              <a:avLst/>
            </a:prstGeom>
            <a:ln w="12700" cap="flat">
              <a:noFill/>
              <a:miter lim="400000"/>
            </a:ln>
            <a:effectLst/>
          </p:spPr>
        </p:pic>
        <p:pic>
          <p:nvPicPr>
            <p:cNvPr id="104" name="pasted-image.png"/>
            <p:cNvPicPr/>
            <p:nvPr/>
          </p:nvPicPr>
          <p:blipFill>
            <a:blip r:embed="rId4">
              <a:extLst/>
            </a:blip>
            <a:stretch>
              <a:fillRect/>
            </a:stretch>
          </p:blipFill>
          <p:spPr>
            <a:xfrm>
              <a:off x="3773983" y="3123415"/>
              <a:ext cx="558801" cy="647701"/>
            </a:xfrm>
            <a:prstGeom prst="rect">
              <a:avLst/>
            </a:prstGeom>
            <a:ln w="12700" cap="flat">
              <a:noFill/>
              <a:miter lim="400000"/>
            </a:ln>
            <a:effectLst/>
          </p:spPr>
        </p:pic>
      </p:grpSp>
      <p:sp>
        <p:nvSpPr>
          <p:cNvPr id="108" name="Shape 1745"/>
          <p:cNvSpPr txBox="1">
            <a:spLocks/>
          </p:cNvSpPr>
          <p:nvPr/>
        </p:nvSpPr>
        <p:spPr>
          <a:xfrm>
            <a:off x="529029" y="580173"/>
            <a:ext cx="3332169"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participants</a:t>
            </a:r>
            <a:endParaRPr lang="en-US" sz="7200" dirty="0"/>
          </a:p>
        </p:txBody>
      </p:sp>
    </p:spTree>
    <p:extLst>
      <p:ext uri="{BB962C8B-B14F-4D97-AF65-F5344CB8AC3E}">
        <p14:creationId xmlns:p14="http://schemas.microsoft.com/office/powerpoint/2010/main" val="1683350487"/>
      </p:ext>
    </p:extLst>
  </p:cSld>
  <p:clrMapOvr>
    <a:masterClrMapping/>
  </p:clrMapOvr>
  <mc:AlternateContent xmlns:mc="http://schemas.openxmlformats.org/markup-compatibility/2006">
    <mc:Choice xmlns:p14="http://schemas.microsoft.com/office/powerpoint/2010/main" Requires="p14">
      <p:transition spd="med" p14:dur="700" advTm="32433">
        <p:fade/>
      </p:transition>
    </mc:Choice>
    <mc:Fallback>
      <p:transition xmlns:p14="http://schemas.microsoft.com/office/powerpoint/2010/main" spd="med" advTm="32433">
        <p:fade/>
      </p:transitio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 name="pasted-image.png"/>
          <p:cNvPicPr/>
          <p:nvPr/>
        </p:nvPicPr>
        <p:blipFill rotWithShape="1">
          <a:blip r:embed="rId3">
            <a:extLst/>
          </a:blip>
          <a:srcRect r="76741"/>
          <a:stretch/>
        </p:blipFill>
        <p:spPr>
          <a:xfrm>
            <a:off x="6889751" y="0"/>
            <a:ext cx="2254250" cy="6857999"/>
          </a:xfrm>
          <a:prstGeom prst="rect">
            <a:avLst/>
          </a:prstGeom>
          <a:ln w="38100">
            <a:solidFill>
              <a:srgbClr val="FFFFFF"/>
            </a:solidFill>
            <a:miter lim="400000"/>
          </a:ln>
        </p:spPr>
      </p:pic>
      <p:pic>
        <p:nvPicPr>
          <p:cNvPr id="107" name="pasted-image.png"/>
          <p:cNvPicPr/>
          <p:nvPr/>
        </p:nvPicPr>
        <p:blipFill>
          <a:blip r:embed="rId4">
            <a:extLst/>
          </a:blip>
          <a:stretch>
            <a:fillRect/>
          </a:stretch>
        </p:blipFill>
        <p:spPr>
          <a:xfrm>
            <a:off x="1666379" y="3028322"/>
            <a:ext cx="2116336" cy="1902023"/>
          </a:xfrm>
          <a:prstGeom prst="rect">
            <a:avLst/>
          </a:prstGeom>
          <a:ln w="12700">
            <a:miter lim="400000"/>
          </a:ln>
        </p:spPr>
      </p:pic>
      <p:pic>
        <p:nvPicPr>
          <p:cNvPr id="108" name="pasted-image.png"/>
          <p:cNvPicPr/>
          <p:nvPr/>
        </p:nvPicPr>
        <p:blipFill>
          <a:blip r:embed="rId5">
            <a:extLst/>
          </a:blip>
          <a:stretch>
            <a:fillRect/>
          </a:stretch>
        </p:blipFill>
        <p:spPr>
          <a:xfrm rot="15708809">
            <a:off x="2774335" y="2618976"/>
            <a:ext cx="1589465" cy="1411540"/>
          </a:xfrm>
          <a:prstGeom prst="rect">
            <a:avLst/>
          </a:prstGeom>
          <a:ln w="12700">
            <a:miter lim="400000"/>
          </a:ln>
        </p:spPr>
      </p:pic>
      <p:sp>
        <p:nvSpPr>
          <p:cNvPr id="8" name="Shape 1745"/>
          <p:cNvSpPr txBox="1">
            <a:spLocks/>
          </p:cNvSpPr>
          <p:nvPr/>
        </p:nvSpPr>
        <p:spPr>
          <a:xfrm>
            <a:off x="529029" y="580173"/>
            <a:ext cx="5006054" cy="1958933"/>
          </a:xfrm>
          <a:prstGeom prst="rect">
            <a:avLst/>
          </a:prstGeom>
          <a:ln w="12700">
            <a:miter lim="400000"/>
          </a:ln>
          <a:extLst>
            <a:ext uri="{C572A759-6A51-4108-AA02-DFA0A04FC94B}">
              <ma14:wrappingTextBoxFlag xmlns:ma14="http://schemas.microsoft.com/office/mac/drawingml/2011/main" val="1"/>
            </a:ext>
          </a:extLst>
        </p:spPr>
        <p:txBody>
          <a:bodyPr lIns="21336" tIns="21336" rIns="21336" bIns="21336" anchor="t"/>
          <a:lstStyle>
            <a:lvl1pPr marL="0" marR="0" indent="0" algn="l" defTabSz="346710" rtl="0" latinLnBrk="0">
              <a:lnSpc>
                <a:spcPct val="70000"/>
              </a:lnSpc>
              <a:spcBef>
                <a:spcPts val="0"/>
              </a:spcBef>
              <a:spcAft>
                <a:spcPts val="0"/>
              </a:spcAft>
              <a:buClrTx/>
              <a:buSzTx/>
              <a:buFontTx/>
              <a:buNone/>
              <a:tabLst/>
              <a:defRPr sz="4700" b="1" i="0" u="none" strike="noStrike" cap="none" spc="-141" baseline="8928">
                <a:ln>
                  <a:noFill/>
                </a:ln>
                <a:solidFill>
                  <a:srgbClr val="000000"/>
                </a:solidFill>
                <a:uFillTx/>
                <a:latin typeface="+mn-lt"/>
                <a:ea typeface="+mn-ea"/>
                <a:cs typeface="+mn-cs"/>
                <a:sym typeface="Helvetica"/>
              </a:defRPr>
            </a:lvl1pPr>
            <a:lvl2pPr marL="0" marR="0" indent="9601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2pPr>
            <a:lvl3pPr marL="0" marR="0" indent="19202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3pPr>
            <a:lvl4pPr marL="0" marR="0" indent="28803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4pPr>
            <a:lvl5pPr marL="0" marR="0" indent="384048"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5pPr>
            <a:lvl6pPr marL="0" marR="0" indent="480060"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6pPr>
            <a:lvl7pPr marL="0" marR="0" indent="576072"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7pPr>
            <a:lvl8pPr marL="0" marR="0" indent="672084"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8pPr>
            <a:lvl9pPr marL="0" marR="0" indent="768096" algn="l" defTabSz="346710" rtl="0" latinLnBrk="0">
              <a:lnSpc>
                <a:spcPct val="100000"/>
              </a:lnSpc>
              <a:spcBef>
                <a:spcPts val="0"/>
              </a:spcBef>
              <a:spcAft>
                <a:spcPts val="0"/>
              </a:spcAft>
              <a:buClrTx/>
              <a:buSzTx/>
              <a:buFontTx/>
              <a:buNone/>
              <a:tabLst/>
              <a:defRPr sz="2500" b="1" i="0" u="none" strike="noStrike" cap="none" spc="0" baseline="0">
                <a:ln>
                  <a:noFill/>
                </a:ln>
                <a:solidFill>
                  <a:srgbClr val="000000"/>
                </a:solidFill>
                <a:uFillTx/>
                <a:latin typeface="+mn-lt"/>
                <a:ea typeface="+mn-ea"/>
                <a:cs typeface="+mn-cs"/>
                <a:sym typeface="Helvetica"/>
              </a:defRPr>
            </a:lvl9pPr>
          </a:lstStyle>
          <a:p>
            <a:pPr>
              <a:lnSpc>
                <a:spcPct val="80000"/>
              </a:lnSpc>
            </a:pPr>
            <a:r>
              <a:rPr lang="en-US" dirty="0" smtClean="0"/>
              <a:t>// </a:t>
            </a:r>
            <a:r>
              <a:rPr lang="en-US" dirty="0" smtClean="0"/>
              <a:t>materials &amp; procedure</a:t>
            </a:r>
            <a:endParaRPr lang="en-US" sz="7200" dirty="0"/>
          </a:p>
        </p:txBody>
      </p:sp>
      <p:pic>
        <p:nvPicPr>
          <p:cNvPr id="9" name="pasted-image.png"/>
          <p:cNvPicPr/>
          <p:nvPr/>
        </p:nvPicPr>
        <p:blipFill rotWithShape="1">
          <a:blip r:embed="rId3">
            <a:extLst/>
          </a:blip>
          <a:srcRect l="2" t="94691" r="-313"/>
          <a:stretch/>
        </p:blipFill>
        <p:spPr>
          <a:xfrm>
            <a:off x="0" y="6631512"/>
            <a:ext cx="9144000" cy="364066"/>
          </a:xfrm>
          <a:prstGeom prst="rect">
            <a:avLst/>
          </a:prstGeom>
          <a:ln w="38100">
            <a:solidFill>
              <a:srgbClr val="FFFFFF"/>
            </a:solidFill>
            <a:miter lim="400000"/>
          </a:ln>
        </p:spPr>
      </p:pic>
    </p:spTree>
    <p:extLst>
      <p:ext uri="{BB962C8B-B14F-4D97-AF65-F5344CB8AC3E}">
        <p14:creationId xmlns:p14="http://schemas.microsoft.com/office/powerpoint/2010/main" val="3506643787"/>
      </p:ext>
    </p:extLst>
  </p:cSld>
  <p:clrMapOvr>
    <a:masterClrMapping/>
  </p:clrMapOvr>
  <mc:AlternateContent xmlns:mc="http://schemas.openxmlformats.org/markup-compatibility/2006">
    <mc:Choice xmlns:p14="http://schemas.microsoft.com/office/powerpoint/2010/main" Requires="p14">
      <p:transition spd="med" p14:dur="700" advTm="124566">
        <p:fade/>
      </p:transition>
    </mc:Choice>
    <mc:Fallback>
      <p:transition xmlns:p14="http://schemas.microsoft.com/office/powerpoint/2010/main" spd="med" advTm="124566">
        <p:fade/>
      </p:transition>
    </mc:Fallback>
  </mc:AlternateContent>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6|2.4"/>
</p:tagLst>
</file>

<file path=ppt/tags/tag2.xml><?xml version="1.0" encoding="utf-8"?>
<p:tagLst xmlns:a="http://schemas.openxmlformats.org/drawingml/2006/main" xmlns:r="http://schemas.openxmlformats.org/officeDocument/2006/relationships" xmlns:p="http://schemas.openxmlformats.org/presentationml/2006/main">
  <p:tag name="TIMING" val="|24.5|4.5|6.3|3.4|7.3|3.8|21|4.9|10.3"/>
</p:tagLst>
</file>

<file path=ppt/tags/tag3.xml><?xml version="1.0" encoding="utf-8"?>
<p:tagLst xmlns:a="http://schemas.openxmlformats.org/drawingml/2006/main" xmlns:r="http://schemas.openxmlformats.org/officeDocument/2006/relationships" xmlns:p="http://schemas.openxmlformats.org/presentationml/2006/main">
  <p:tag name="TIMING" val="|28.7"/>
</p:tagLst>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DCDEE0"/>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825500" rtl="0" fontAlgn="auto" latinLnBrk="0" hangingPunct="0">
          <a:lnSpc>
            <a:spcPct val="100000"/>
          </a:lnSpc>
          <a:spcBef>
            <a:spcPts val="0"/>
          </a:spcBef>
          <a:spcAft>
            <a:spcPts val="0"/>
          </a:spcAft>
          <a:buClrTx/>
          <a:buSzTx/>
          <a:buFontTx/>
          <a:buNone/>
          <a:tabLst/>
          <a:defRPr kumimoji="0" sz="44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Override1.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2914</TotalTime>
  <Words>2499</Words>
  <Application>Microsoft Macintosh PowerPoint</Application>
  <PresentationFormat>On-screen Show (4:3)</PresentationFormat>
  <Paragraphs>227</Paragraphs>
  <Slides>21</Slides>
  <Notes>21</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White</vt:lpstr>
      <vt:lpstr>PowerPoint Presentation</vt:lpstr>
      <vt:lpstr>PowerPoint Presentation</vt:lpstr>
      <vt:lpstr>PowerPoint Presentation</vt:lpstr>
      <vt:lpstr>// time-use data</vt:lpstr>
      <vt:lpstr>PowerPoint Presentation</vt:lpstr>
      <vt:lpstr>PowerPoint Presentation</vt:lpstr>
      <vt:lpstr>  visual content analysis  {directed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coding – primary mechanisms </vt:lpstr>
      <vt:lpstr>PowerPoint Presentation</vt:lpstr>
      <vt:lpstr>// observations</vt:lpstr>
      <vt:lpstr>// future directions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Exploring Representations of Student Time-Use</dc:title>
  <cp:lastModifiedBy>Administrator</cp:lastModifiedBy>
  <cp:revision>178</cp:revision>
  <cp:lastPrinted>2016-08-06T04:03:20Z</cp:lastPrinted>
  <dcterms:modified xsi:type="dcterms:W3CDTF">2016-08-08T00:48:27Z</dcterms:modified>
</cp:coreProperties>
</file>